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7"/>
  </p:notesMasterIdLst>
  <p:sldIdLst>
    <p:sldId id="256" r:id="rId8"/>
    <p:sldId id="271" r:id="rId9"/>
    <p:sldId id="325" r:id="rId10"/>
    <p:sldId id="326" r:id="rId11"/>
    <p:sldId id="338" r:id="rId12"/>
    <p:sldId id="327" r:id="rId13"/>
    <p:sldId id="328" r:id="rId14"/>
    <p:sldId id="329" r:id="rId15"/>
    <p:sldId id="330" r:id="rId16"/>
    <p:sldId id="332" r:id="rId17"/>
    <p:sldId id="333" r:id="rId18"/>
    <p:sldId id="321" r:id="rId19"/>
    <p:sldId id="322" r:id="rId20"/>
    <p:sldId id="323" r:id="rId21"/>
    <p:sldId id="324" r:id="rId22"/>
    <p:sldId id="334" r:id="rId23"/>
    <p:sldId id="335" r:id="rId24"/>
    <p:sldId id="337" r:id="rId25"/>
    <p:sldId id="305" r:id="rId26"/>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5"/>
            <p14:sldId id="326"/>
            <p14:sldId id="338"/>
            <p14:sldId id="327"/>
            <p14:sldId id="328"/>
            <p14:sldId id="329"/>
            <p14:sldId id="330"/>
            <p14:sldId id="332"/>
            <p14:sldId id="333"/>
            <p14:sldId id="321"/>
            <p14:sldId id="322"/>
            <p14:sldId id="323"/>
            <p14:sldId id="324"/>
            <p14:sldId id="334"/>
            <p14:sldId id="335"/>
            <p14:sldId id="337"/>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70315" autoAdjust="0"/>
  </p:normalViewPr>
  <p:slideViewPr>
    <p:cSldViewPr>
      <p:cViewPr varScale="1">
        <p:scale>
          <a:sx n="96" d="100"/>
          <a:sy n="96" d="100"/>
        </p:scale>
        <p:origin x="588" y="84"/>
      </p:cViewPr>
      <p:guideLst>
        <p:guide orient="horz" pos="1620"/>
        <p:guide pos="2880"/>
      </p:guideLst>
    </p:cSldViewPr>
  </p:slideViewPr>
  <p:notesTextViewPr>
    <p:cViewPr>
      <p:scale>
        <a:sx n="150" d="100"/>
        <a:sy n="150" d="100"/>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2/25/2018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that we have our widgets we need to place in the right place on our GUI.</a:t>
            </a:r>
          </a:p>
          <a:p>
            <a:endParaRPr lang="en-US" baseline="0" dirty="0"/>
          </a:p>
          <a:p>
            <a:r>
              <a:rPr lang="en-US" baseline="0" dirty="0"/>
              <a:t>In this lesson we’ll learn how to use the </a:t>
            </a:r>
            <a:r>
              <a:rPr lang="en-US" baseline="0" dirty="0" err="1"/>
              <a:t>Tkinter</a:t>
            </a:r>
            <a:r>
              <a:rPr lang="en-US" baseline="0" dirty="0"/>
              <a:t> layout managers in a FRAME: </a:t>
            </a:r>
          </a:p>
          <a:p>
            <a:endParaRPr lang="en-US" baseline="0" dirty="0"/>
          </a:p>
          <a:p>
            <a:r>
              <a:rPr lang="en-US" baseline="0" dirty="0"/>
              <a:t>we’ll look at PACK, PLACE, and GRID.</a:t>
            </a:r>
          </a:p>
          <a:p>
            <a:endParaRPr lang="en-US" baseline="0" dirty="0"/>
          </a:p>
          <a:p>
            <a:r>
              <a:rPr lang="en-US" baseline="0" dirty="0"/>
              <a:t>And we’ll see how to nest multiple frames, with separate layout managers, to build complex GUI.</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specify padding when you pack a widget. Padding is space around the edge of the widget. </a:t>
            </a:r>
          </a:p>
          <a:p>
            <a:endParaRPr lang="en-US" dirty="0"/>
          </a:p>
          <a:p>
            <a:r>
              <a:rPr lang="en-US" dirty="0"/>
              <a:t>@1 Here is that green label</a:t>
            </a:r>
          </a:p>
          <a:p>
            <a:endParaRPr lang="en-US" dirty="0"/>
          </a:p>
          <a:p>
            <a:r>
              <a:rPr lang="en-US" dirty="0"/>
              <a:t>@2 And we call pack with padding</a:t>
            </a:r>
          </a:p>
          <a:p>
            <a:endParaRPr lang="en-US" dirty="0"/>
          </a:p>
          <a:p>
            <a:r>
              <a:rPr lang="en-US" dirty="0"/>
              <a:t>There are two kinds of padding … inside and outside the widget.</a:t>
            </a:r>
          </a:p>
          <a:p>
            <a:endParaRPr lang="en-US" dirty="0"/>
          </a:p>
          <a:p>
            <a:r>
              <a:rPr lang="en-US" dirty="0"/>
              <a:t>@3 PAD without the I is padding outside the widget. PAD Y is padding along the Y axis. This is how we got the 4 pixel space above and below the label.</a:t>
            </a:r>
          </a:p>
          <a:p>
            <a:endParaRPr lang="en-US" dirty="0"/>
          </a:p>
          <a:p>
            <a:r>
              <a:rPr lang="en-US" dirty="0"/>
              <a:t>@4 IPAD is internal padding. See how the green label is taller than the others? That’s because we added 10 pixel along the Y axis … above and below the text, but INSIDE the component – within its background.</a:t>
            </a:r>
          </a:p>
          <a:p>
            <a:endParaRPr lang="en-US" dirty="0"/>
          </a:p>
          <a:p>
            <a:r>
              <a:rPr lang="en-US" dirty="0"/>
              <a:t>@5 We added 5 pixels on the left and right of the component … inside the component. But since the component is filling side to side, it doesn’t show up. If these were in columns then you would notice. And if you changed it to PAD X … outer padding … you would see 5 pixel bands on the sides here and here.</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210031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is for the component to occupy the exact center of its row (or column).</a:t>
            </a:r>
          </a:p>
          <a:p>
            <a:endParaRPr lang="en-US" dirty="0"/>
          </a:p>
          <a:p>
            <a:r>
              <a:rPr lang="en-US" dirty="0"/>
              <a:t>You can change this with the ANCHOR argument.</a:t>
            </a:r>
          </a:p>
          <a:p>
            <a:endParaRPr lang="en-US" dirty="0"/>
          </a:p>
          <a:p>
            <a:r>
              <a:rPr lang="en-US" dirty="0"/>
              <a:t>@1 Here we expand the widget’s row to take in the extra space. But instead of anchoring it to the center of its are, we pick the SOUTH EAST.</a:t>
            </a:r>
          </a:p>
          <a:p>
            <a:endParaRPr lang="en-US" dirty="0"/>
          </a:p>
          <a:p>
            <a:r>
              <a:rPr lang="en-US" dirty="0"/>
              <a:t>@2 Here is the south east … bottom right</a:t>
            </a:r>
          </a:p>
          <a:p>
            <a:endParaRPr lang="en-US" dirty="0"/>
          </a:p>
          <a:p>
            <a:r>
              <a:rPr lang="en-US" dirty="0"/>
              <a:t>@3 You can pick SOUTH, SOUTHWEST, WEST, NORTHWEST, NORTH, NORTHEAST, EAST, or CENTER – the default if you don’t specify one.</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20986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PACK layout manager. </a:t>
            </a:r>
          </a:p>
          <a:p>
            <a:endParaRPr lang="en-US" dirty="0"/>
          </a:p>
          <a:p>
            <a:r>
              <a:rPr lang="en-US" dirty="0"/>
              <a:t>If you want full control over widget placement and size you can use the PLACE layout manager.</a:t>
            </a:r>
          </a:p>
          <a:p>
            <a:endParaRPr lang="en-US" dirty="0"/>
          </a:p>
          <a:p>
            <a:r>
              <a:rPr lang="en-US" dirty="0"/>
              <a:t>@1 Instead of calling PACK, you call PLACE. And you pass in the X,Y position … this is the components upper left corner … in pixels. And you pass in the width and height … again in pixels.</a:t>
            </a:r>
          </a:p>
          <a:p>
            <a:endParaRPr lang="en-US" dirty="0"/>
          </a:p>
          <a:p>
            <a:r>
              <a:rPr lang="en-US" dirty="0"/>
              <a:t>@2 If the components overlap then the last ones added are drawn on top of the earlier ones.</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210395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layout manager is GRID. It divides the frame up into a number of columns and rows. All of the cells in a column have the same width. The width of big red is the same width as blue.</a:t>
            </a:r>
          </a:p>
          <a:p>
            <a:endParaRPr lang="en-US" dirty="0"/>
          </a:p>
          <a:p>
            <a:r>
              <a:rPr lang="en-US" dirty="0"/>
              <a:t>The layout manager automatically sizes the areas once all the widgets are added.</a:t>
            </a:r>
          </a:p>
          <a:p>
            <a:endParaRPr lang="en-US" dirty="0"/>
          </a:p>
          <a:p>
            <a:r>
              <a:rPr lang="en-US" dirty="0"/>
              <a:t>@1 Here is big red … row 0 column 0</a:t>
            </a:r>
          </a:p>
          <a:p>
            <a:r>
              <a:rPr lang="en-US" dirty="0"/>
              <a:t>@2 Here is green … row 0 column 1</a:t>
            </a:r>
          </a:p>
          <a:p>
            <a:r>
              <a:rPr lang="en-US" dirty="0"/>
              <a:t>@3 blue … row 1 column 0</a:t>
            </a:r>
          </a:p>
          <a:p>
            <a:r>
              <a:rPr lang="en-US" dirty="0"/>
              <a:t>@4 and white … row 1 column 1</a:t>
            </a:r>
          </a:p>
          <a:p>
            <a:endParaRPr lang="en-US" dirty="0"/>
          </a:p>
          <a:p>
            <a:r>
              <a:rPr lang="en-US" dirty="0"/>
              <a:t>Widgets can span multiple rows and/or multiple columns</a:t>
            </a:r>
          </a:p>
          <a:p>
            <a:endParaRPr lang="en-US" dirty="0"/>
          </a:p>
          <a:p>
            <a:r>
              <a:rPr lang="en-US" dirty="0"/>
              <a:t>@5 Use the </a:t>
            </a:r>
            <a:r>
              <a:rPr lang="en-US" dirty="0" err="1"/>
              <a:t>rowspan</a:t>
            </a:r>
            <a:r>
              <a:rPr lang="en-US" dirty="0"/>
              <a:t> argument to set the number of rows the widget covers</a:t>
            </a:r>
          </a:p>
          <a:p>
            <a:r>
              <a:rPr lang="en-US" dirty="0"/>
              <a:t>@5 And </a:t>
            </a:r>
            <a:r>
              <a:rPr lang="en-US" dirty="0" err="1"/>
              <a:t>colspan</a:t>
            </a:r>
            <a:r>
              <a:rPr lang="en-US" dirty="0"/>
              <a:t> to set the number of columns</a:t>
            </a:r>
          </a:p>
          <a:p>
            <a:endParaRPr lang="en-US" dirty="0"/>
          </a:p>
          <a:p>
            <a:r>
              <a:rPr lang="en-US" dirty="0"/>
              <a:t>You can use both at the same time</a:t>
            </a:r>
          </a:p>
          <a:p>
            <a:endParaRPr lang="en-US" dirty="0"/>
          </a:p>
          <a:p>
            <a:r>
              <a:rPr lang="en-US" dirty="0"/>
              <a:t>By default, the widgets are placed in the center of their area. That’s why BLUE here, is in the middle.</a:t>
            </a:r>
          </a:p>
          <a:p>
            <a:endParaRPr lang="en-US" dirty="0"/>
          </a:p>
          <a:p>
            <a:r>
              <a:rPr lang="en-US" dirty="0"/>
              <a:t>@6 But you can use the STICKY argument to change the position to NORTH, EAST, SOUTH, or WEST.</a:t>
            </a:r>
          </a:p>
          <a:p>
            <a:endParaRPr lang="en-US" dirty="0"/>
          </a:p>
          <a:p>
            <a:r>
              <a:rPr lang="en-US" dirty="0"/>
              <a:t>If we had given Blue sticky equals EAST, for instance, then the widget be over here at the right edge of the column.</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171035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your REAL GUIs will be built from several nested frames … each with its own layout manager.</a:t>
            </a:r>
          </a:p>
          <a:p>
            <a:endParaRPr lang="en-US" dirty="0"/>
          </a:p>
          <a:p>
            <a:r>
              <a:rPr lang="en-US" dirty="0"/>
              <a:t>@1 for instance, let’s make two frames … a blue one at the top</a:t>
            </a:r>
          </a:p>
          <a:p>
            <a:r>
              <a:rPr lang="en-US" dirty="0"/>
              <a:t>@2 and a green one on the bottom</a:t>
            </a:r>
          </a:p>
          <a:p>
            <a:endParaRPr lang="en-US" dirty="0"/>
          </a:p>
          <a:p>
            <a:r>
              <a:rPr lang="en-US" dirty="0"/>
              <a:t>@3 We’ll pack them both on rows that expand to take up the extra space</a:t>
            </a:r>
          </a:p>
          <a:p>
            <a:endParaRPr lang="en-US" dirty="0"/>
          </a:p>
          <a:p>
            <a:r>
              <a:rPr lang="en-US" dirty="0"/>
              <a:t>@4 It looks like this.</a:t>
            </a:r>
          </a:p>
          <a:p>
            <a:endParaRPr lang="en-US" dirty="0"/>
          </a:p>
          <a:p>
            <a:r>
              <a:rPr lang="en-US" dirty="0"/>
              <a:t>@5 now on the top frame lets add four labels A,B,C, and D</a:t>
            </a:r>
          </a:p>
          <a:p>
            <a:endParaRPr lang="en-US" dirty="0"/>
          </a:p>
          <a:p>
            <a:r>
              <a:rPr lang="en-US" dirty="0"/>
              <a:t>But where did we put them? We haven’t yet. We still have to call on the Frame’s layout manager.</a:t>
            </a:r>
          </a:p>
          <a:p>
            <a:endParaRPr lang="en-US" dirty="0"/>
          </a:p>
          <a:p>
            <a:r>
              <a:rPr lang="en-US" dirty="0"/>
              <a:t>@6 Let’s make them into a 2x2 grid. Run the code</a:t>
            </a:r>
          </a:p>
          <a:p>
            <a:endParaRPr lang="en-US" dirty="0"/>
          </a:p>
          <a:p>
            <a:r>
              <a:rPr lang="en-US" dirty="0"/>
              <a:t>@7 it looks like this</a:t>
            </a:r>
          </a:p>
          <a:p>
            <a:endParaRPr lang="en-US" dirty="0"/>
          </a:p>
          <a:p>
            <a:r>
              <a:rPr lang="en-US" dirty="0"/>
              <a:t>Why is the blue frame larger than the green frame? Well, this is not how the application starts. I’ve expanded it out from it’s minimal starting point.</a:t>
            </a:r>
          </a:p>
          <a:p>
            <a:endParaRPr lang="en-US" dirty="0"/>
          </a:p>
          <a:p>
            <a:r>
              <a:rPr lang="en-US" dirty="0"/>
              <a:t>This is the “extra space” … and it is split evenly between the two frames.</a:t>
            </a:r>
          </a:p>
          <a:p>
            <a:endParaRPr lang="en-US" dirty="0"/>
          </a:p>
          <a:p>
            <a:r>
              <a:rPr lang="en-US" dirty="0"/>
              <a:t>@8 Let’s add two buttons on the bottom frame … an OK and a CANCEL</a:t>
            </a:r>
          </a:p>
          <a:p>
            <a:endParaRPr lang="en-US" dirty="0"/>
          </a:p>
          <a:p>
            <a:r>
              <a:rPr lang="en-US" dirty="0"/>
              <a:t>@9 On the bottom frame we’ll use PACK.</a:t>
            </a:r>
          </a:p>
          <a:p>
            <a:endParaRPr lang="en-US" dirty="0"/>
          </a:p>
          <a:p>
            <a:r>
              <a:rPr lang="en-US" dirty="0"/>
              <a:t>@10 And this is what it looks like.</a:t>
            </a:r>
          </a:p>
          <a:p>
            <a:endParaRPr lang="en-US" dirty="0"/>
          </a:p>
          <a:p>
            <a:r>
              <a:rPr lang="en-US" dirty="0"/>
              <a:t>We used PACK on the two button. That places them on two separate rows … both expand to take the extra space. We expect them to be the same size.</a:t>
            </a:r>
          </a:p>
          <a:p>
            <a:endParaRPr lang="en-US" dirty="0"/>
          </a:p>
          <a:p>
            <a:r>
              <a:rPr lang="en-US" dirty="0"/>
              <a:t>The OK button is anchored to the center of its area. There it is in the middle.</a:t>
            </a:r>
          </a:p>
          <a:p>
            <a:endParaRPr lang="en-US" dirty="0"/>
          </a:p>
          <a:p>
            <a:r>
              <a:rPr lang="en-US" dirty="0"/>
              <a:t>The CANCEL button is anchored to the bottom right of its row.</a:t>
            </a:r>
          </a:p>
          <a:p>
            <a:endParaRPr lang="en-US" dirty="0"/>
          </a:p>
          <a:p>
            <a:r>
              <a:rPr lang="en-US" dirty="0"/>
              <a:t>Does it behave as you expected? Sometimes you have tinker with the layout to get the desired effect.</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2831886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 real example.</a:t>
            </a:r>
          </a:p>
          <a:p>
            <a:endParaRPr lang="en-US" dirty="0"/>
          </a:p>
          <a:p>
            <a:r>
              <a:rPr lang="en-US" dirty="0"/>
              <a:t>Here is the Hi/Lo game from before. I have the instructions at the top. Then the user’s guess entry. And the hint “HIGHER” or “LOWER” appears beside the guess when you press OK.</a:t>
            </a:r>
          </a:p>
          <a:p>
            <a:endParaRPr lang="en-US" dirty="0"/>
          </a:p>
          <a:p>
            <a:r>
              <a:rPr lang="en-US" dirty="0"/>
              <a:t>I changed the title and the icon up here. I’ll show you how to do that.</a:t>
            </a:r>
          </a:p>
          <a:p>
            <a:endParaRPr lang="en-US" dirty="0"/>
          </a:p>
          <a:p>
            <a:r>
              <a:rPr lang="en-US" dirty="0"/>
              <a:t>I also threw in a NEW GAME button.</a:t>
            </a:r>
          </a:p>
          <a:p>
            <a:endParaRPr lang="en-US" dirty="0"/>
          </a:p>
          <a:p>
            <a:r>
              <a:rPr lang="en-US" dirty="0"/>
              <a:t>How can we achieve this layout?</a:t>
            </a:r>
          </a:p>
          <a:p>
            <a:endParaRPr lang="en-US" dirty="0"/>
          </a:p>
          <a:p>
            <a:r>
              <a:rPr lang="en-US" dirty="0"/>
              <a:t>@1 These are easy. These are just labels taking up their entire row.</a:t>
            </a:r>
          </a:p>
          <a:p>
            <a:endParaRPr lang="en-US" dirty="0"/>
          </a:p>
          <a:p>
            <a:r>
              <a:rPr lang="en-US" dirty="0"/>
              <a:t>@2 Let’s make this area a separate frame.</a:t>
            </a:r>
          </a:p>
          <a:p>
            <a:endParaRPr lang="en-US" dirty="0"/>
          </a:p>
          <a:p>
            <a:r>
              <a:rPr lang="en-US" dirty="0"/>
              <a:t>@3 And the buttons will be on a separate frame.</a:t>
            </a:r>
          </a:p>
          <a:p>
            <a:endParaRPr lang="en-US" dirty="0"/>
          </a:p>
          <a:p>
            <a:r>
              <a:rPr lang="en-US" dirty="0"/>
              <a:t>@4 Here is the guess-input frame</a:t>
            </a:r>
          </a:p>
          <a:p>
            <a:r>
              <a:rPr lang="en-US" dirty="0"/>
              <a:t>@5 Labels on the left and right</a:t>
            </a:r>
          </a:p>
          <a:p>
            <a:r>
              <a:rPr lang="en-US" dirty="0"/>
              <a:t>@6 An Entry field in the middle.</a:t>
            </a:r>
          </a:p>
          <a:p>
            <a:endParaRPr lang="en-US" dirty="0"/>
          </a:p>
          <a:p>
            <a:r>
              <a:rPr lang="en-US" dirty="0"/>
              <a:t>@7 The frame with the buttons is easy – just the two buttons side by side.</a:t>
            </a:r>
          </a:p>
          <a:p>
            <a:endParaRPr lang="en-US" dirty="0"/>
          </a:p>
          <a:p>
            <a:r>
              <a:rPr lang="en-US" dirty="0"/>
              <a:t>How do we code this up?</a:t>
            </a:r>
          </a:p>
        </p:txBody>
      </p:sp>
      <p:sp>
        <p:nvSpPr>
          <p:cNvPr id="4" name="Slide Number Placeholder 3"/>
          <p:cNvSpPr>
            <a:spLocks noGrp="1"/>
          </p:cNvSpPr>
          <p:nvPr>
            <p:ph type="sldNum" sz="quarter" idx="10"/>
          </p:nvPr>
        </p:nvSpPr>
        <p:spPr/>
        <p:txBody>
          <a:bodyPr/>
          <a:lstStyle/>
          <a:p>
            <a:fld id="{1C96B062-DEDE-4399-8EE2-30F35F5C98D8}" type="slidenum">
              <a:rPr lang="en-US" smtClean="0"/>
              <a:t>15</a:t>
            </a:fld>
            <a:endParaRPr lang="en-US"/>
          </a:p>
        </p:txBody>
      </p:sp>
    </p:spTree>
    <p:extLst>
      <p:ext uri="{BB962C8B-B14F-4D97-AF65-F5344CB8AC3E}">
        <p14:creationId xmlns:p14="http://schemas.microsoft.com/office/powerpoint/2010/main" val="221092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This is how you change the title in the window. Just call “title” with the new text</a:t>
            </a:r>
          </a:p>
          <a:p>
            <a:r>
              <a:rPr lang="en-US" dirty="0"/>
              <a:t>@2 This is how you change the icon … call </a:t>
            </a:r>
            <a:r>
              <a:rPr lang="en-US" dirty="0" err="1"/>
              <a:t>iconbitmap</a:t>
            </a:r>
            <a:r>
              <a:rPr lang="en-US" dirty="0"/>
              <a:t> and pass in the name of the icon file</a:t>
            </a:r>
          </a:p>
          <a:p>
            <a:endParaRPr lang="en-US" dirty="0"/>
          </a:p>
          <a:p>
            <a:r>
              <a:rPr lang="en-US" dirty="0"/>
              <a:t>@2 Here are our labels packed in on rows at the top. I threw you a curve! Instead of putting the anchor in the pack, I passed it in the constructor! Use either way you like. Personally, I like it down here in the pack.</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16</a:t>
            </a:fld>
            <a:endParaRPr lang="en-US"/>
          </a:p>
        </p:txBody>
      </p:sp>
    </p:spTree>
    <p:extLst>
      <p:ext uri="{BB962C8B-B14F-4D97-AF65-F5344CB8AC3E}">
        <p14:creationId xmlns:p14="http://schemas.microsoft.com/office/powerpoint/2010/main" val="1850151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User input frame.</a:t>
            </a:r>
          </a:p>
          <a:p>
            <a:endParaRPr lang="en-US" dirty="0"/>
          </a:p>
          <a:p>
            <a:r>
              <a:rPr lang="en-US" dirty="0"/>
              <a:t>@1 I’ll make a separate frame whose parent it the root (same as the earlier labels)</a:t>
            </a:r>
          </a:p>
          <a:p>
            <a:r>
              <a:rPr lang="en-US" dirty="0"/>
              <a:t>@2 Here is the label for guess, @3 the input entry, @4and the hint label</a:t>
            </a:r>
          </a:p>
          <a:p>
            <a:endParaRPr lang="en-US" dirty="0"/>
          </a:p>
          <a:p>
            <a:r>
              <a:rPr lang="en-US" dirty="0"/>
              <a:t>How do you want to organize the new widgets into a layout?</a:t>
            </a:r>
          </a:p>
          <a:p>
            <a:endParaRPr lang="en-US" dirty="0"/>
          </a:p>
          <a:p>
            <a:r>
              <a:rPr lang="en-US" dirty="0"/>
              <a:t>@5 How about a grid … one row and three columns. That’s one way. Maybe a PACK from the left? There are lots of ways to solve the problem</a:t>
            </a:r>
          </a:p>
          <a:p>
            <a:endParaRPr lang="en-US" dirty="0"/>
          </a:p>
          <a:p>
            <a:r>
              <a:rPr lang="en-US" dirty="0"/>
              <a:t>@6 And we pack the new frame into the outer frame … on a row below the instructions.</a:t>
            </a:r>
          </a:p>
          <a:p>
            <a:endParaRPr lang="en-US" dirty="0"/>
          </a:p>
          <a:p>
            <a:r>
              <a:rPr lang="en-US" dirty="0"/>
              <a:t>Why did I shuffle the code around? Why did I create the new widgets up here instead of down here with their layout management?</a:t>
            </a:r>
          </a:p>
          <a:p>
            <a:endParaRPr lang="en-US" dirty="0"/>
          </a:p>
          <a:p>
            <a:r>
              <a:rPr lang="en-US" dirty="0"/>
              <a:t>Either way works fine! I like to keep my “create widgets” code all together. And then my “layout widgets” code together after that. It’s just my preference. You do it the way you like. I just wanted to show you another idea.</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17</a:t>
            </a:fld>
            <a:endParaRPr lang="en-US"/>
          </a:p>
        </p:txBody>
      </p:sp>
    </p:spTree>
    <p:extLst>
      <p:ext uri="{BB962C8B-B14F-4D97-AF65-F5344CB8AC3E}">
        <p14:creationId xmlns:p14="http://schemas.microsoft.com/office/powerpoint/2010/main" val="1042214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buttons? @1 Lets create a frame for them named </a:t>
            </a:r>
            <a:r>
              <a:rPr lang="en-US" dirty="0" err="1"/>
              <a:t>bp</a:t>
            </a:r>
            <a:r>
              <a:rPr lang="en-US" dirty="0"/>
              <a:t> … “button panel”.</a:t>
            </a:r>
          </a:p>
          <a:p>
            <a:endParaRPr lang="en-US" dirty="0"/>
          </a:p>
          <a:p>
            <a:r>
              <a:rPr lang="en-US" dirty="0"/>
              <a:t>@2 I’ll create the button widgets up here with all the other widgets</a:t>
            </a:r>
          </a:p>
          <a:p>
            <a:endParaRPr lang="en-US" dirty="0"/>
          </a:p>
          <a:p>
            <a:r>
              <a:rPr lang="en-US" dirty="0"/>
              <a:t>Now for the layout</a:t>
            </a:r>
          </a:p>
          <a:p>
            <a:endParaRPr lang="en-US" dirty="0"/>
          </a:p>
          <a:p>
            <a:r>
              <a:rPr lang="en-US" dirty="0"/>
              <a:t>@3 pack the OK button on the left</a:t>
            </a:r>
          </a:p>
          <a:p>
            <a:r>
              <a:rPr lang="en-US" dirty="0"/>
              <a:t>@4 and the New Game button after that</a:t>
            </a:r>
          </a:p>
          <a:p>
            <a:endParaRPr lang="en-US" dirty="0"/>
          </a:p>
          <a:p>
            <a:r>
              <a:rPr lang="en-US" dirty="0"/>
              <a:t>@5 and add the button panel to the bottom of the main frame.</a:t>
            </a:r>
          </a:p>
          <a:p>
            <a:endParaRPr lang="en-US" dirty="0"/>
          </a:p>
          <a:p>
            <a:r>
              <a:rPr lang="en-US" dirty="0"/>
              <a:t>I said LEFT here. Why is OK way over here towards the middle?</a:t>
            </a:r>
          </a:p>
          <a:p>
            <a:endParaRPr lang="en-US" dirty="0"/>
          </a:p>
          <a:p>
            <a:r>
              <a:rPr lang="en-US" dirty="0"/>
              <a:t>Well, I said the LEFT side of the BP frame. This is the BP frame. I didn’t expand it or fill it, so it’s the minimum size to hold its widgets.</a:t>
            </a:r>
          </a:p>
          <a:p>
            <a:endParaRPr lang="en-US" dirty="0"/>
          </a:p>
          <a:p>
            <a:r>
              <a:rPr lang="en-US" dirty="0"/>
              <a:t>And I packed here with no arguments. That places the widget on a new row and the widget … in this case the frame … is centered on the new row.</a:t>
            </a:r>
          </a:p>
        </p:txBody>
      </p:sp>
      <p:sp>
        <p:nvSpPr>
          <p:cNvPr id="4" name="Slide Number Placeholder 3"/>
          <p:cNvSpPr>
            <a:spLocks noGrp="1"/>
          </p:cNvSpPr>
          <p:nvPr>
            <p:ph type="sldNum" sz="quarter" idx="10"/>
          </p:nvPr>
        </p:nvSpPr>
        <p:spPr/>
        <p:txBody>
          <a:bodyPr/>
          <a:lstStyle/>
          <a:p>
            <a:fld id="{1C96B062-DEDE-4399-8EE2-30F35F5C98D8}" type="slidenum">
              <a:rPr lang="en-US" smtClean="0"/>
              <a:t>18</a:t>
            </a:fld>
            <a:endParaRPr lang="en-US"/>
          </a:p>
        </p:txBody>
      </p:sp>
    </p:spTree>
    <p:extLst>
      <p:ext uri="{BB962C8B-B14F-4D97-AF65-F5344CB8AC3E}">
        <p14:creationId xmlns:p14="http://schemas.microsoft.com/office/powerpoint/2010/main" val="411846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That’s quite a lot to absorb, I know. But really, you’ll learn the most from experimenting … tinkering.</a:t>
            </a:r>
          </a:p>
          <a:p>
            <a:endParaRPr lang="en-US" baseline="0" dirty="0"/>
          </a:p>
          <a:p>
            <a:r>
              <a:rPr lang="en-US" baseline="0" dirty="0"/>
              <a:t>Here are some optional exercises. There is nothing for you to send me.</a:t>
            </a:r>
          </a:p>
          <a:p>
            <a:endParaRPr lang="en-US" baseline="0" dirty="0"/>
          </a:p>
          <a:p>
            <a:r>
              <a:rPr lang="en-US" baseline="0" dirty="0"/>
              <a:t>Type in the </a:t>
            </a:r>
            <a:r>
              <a:rPr lang="en-US" baseline="0" dirty="0" err="1"/>
              <a:t>hilo</a:t>
            </a:r>
            <a:r>
              <a:rPr lang="en-US" baseline="0" dirty="0"/>
              <a:t> example from the past few slides. Experiment with the layout.</a:t>
            </a:r>
          </a:p>
          <a:p>
            <a:endParaRPr lang="en-US" baseline="0" dirty="0"/>
          </a:p>
          <a:p>
            <a:r>
              <a:rPr lang="en-US" baseline="0" dirty="0"/>
              <a:t>Improve the layout with some padding</a:t>
            </a:r>
          </a:p>
          <a:p>
            <a:endParaRPr lang="en-US" baseline="0" dirty="0"/>
          </a:p>
          <a:p>
            <a:r>
              <a:rPr lang="en-US" baseline="0" dirty="0"/>
              <a:t>Try moving the NEW GAME button to a file menu item</a:t>
            </a:r>
          </a:p>
          <a:p>
            <a:endParaRPr lang="en-US" baseline="0" dirty="0"/>
          </a:p>
          <a:p>
            <a:r>
              <a:rPr lang="en-US" baseline="0" dirty="0"/>
              <a:t>And try making the </a:t>
            </a:r>
            <a:r>
              <a:rPr lang="en-US" baseline="0" dirty="0" err="1"/>
              <a:t>HiLo</a:t>
            </a:r>
            <a:r>
              <a:rPr lang="en-US" baseline="0" dirty="0"/>
              <a:t> game functional! Add the game logic to the OK button.</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seen PACK. This layout manager packs the components together in a frame -- one after the other. The default behavior, if you don’t pass any parameters to PACK, is to add them one after the other on separate ROWS starting at the top of the FRAME.</a:t>
            </a:r>
          </a:p>
          <a:p>
            <a:endParaRPr lang="en-US" dirty="0"/>
          </a:p>
          <a:p>
            <a:r>
              <a:rPr lang="en-US" dirty="0"/>
              <a:t>@1 Here’s a widget we haven’t used yet … the </a:t>
            </a:r>
            <a:r>
              <a:rPr lang="en-US" dirty="0" err="1"/>
              <a:t>listbox</a:t>
            </a:r>
            <a:r>
              <a:rPr lang="en-US" dirty="0"/>
              <a:t>. It’s just a simple list of items.</a:t>
            </a:r>
          </a:p>
          <a:p>
            <a:endParaRPr lang="en-US" dirty="0"/>
          </a:p>
          <a:p>
            <a:r>
              <a:rPr lang="en-US" dirty="0"/>
              <a:t>@2 Let’s add 20 items to the list ... Numbered 0 through 19.</a:t>
            </a:r>
          </a:p>
          <a:p>
            <a:endParaRPr lang="en-US" dirty="0"/>
          </a:p>
          <a:p>
            <a:r>
              <a:rPr lang="en-US" dirty="0"/>
              <a:t>The </a:t>
            </a:r>
            <a:r>
              <a:rPr lang="en-US" dirty="0" err="1"/>
              <a:t>listbox</a:t>
            </a:r>
            <a:r>
              <a:rPr lang="en-US" dirty="0"/>
              <a:t> is keeping its own storage. We tell it to insert … on the END … a new entry by turning our counter into a string.</a:t>
            </a:r>
          </a:p>
          <a:p>
            <a:endParaRPr lang="en-US" dirty="0"/>
          </a:p>
          <a:p>
            <a:r>
              <a:rPr lang="en-US" dirty="0"/>
              <a:t>@3 Then we pack the </a:t>
            </a:r>
            <a:r>
              <a:rPr lang="en-US" dirty="0" err="1"/>
              <a:t>listbox</a:t>
            </a:r>
            <a:r>
              <a:rPr lang="en-US" dirty="0"/>
              <a:t> into the frame. The default is to pack it in the top of the frame and not to expand it at all when more space is available.</a:t>
            </a:r>
          </a:p>
          <a:p>
            <a:endParaRPr lang="en-US" dirty="0"/>
          </a:p>
          <a:p>
            <a:r>
              <a:rPr lang="en-US" dirty="0"/>
              <a:t>@4 This is more obvious when we expand the panel. The widget’s size never changes, and it stays anchored to the top and in the middle of its row.</a:t>
            </a:r>
          </a:p>
          <a:p>
            <a:endParaRPr lang="en-US" dirty="0"/>
          </a:p>
          <a:p>
            <a:r>
              <a:rPr lang="en-US" dirty="0"/>
              <a:t>Note that the default size of the </a:t>
            </a:r>
            <a:r>
              <a:rPr lang="en-US" dirty="0" err="1"/>
              <a:t>listbox</a:t>
            </a:r>
            <a:r>
              <a:rPr lang="en-US" dirty="0"/>
              <a:t> widget only shows 10 rows at a time. There’s probably a parameter or two we can pass in here to change that.</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108713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“expand” argument tells PACK that the row created for this widget should expand to take up any extra space.</a:t>
            </a:r>
          </a:p>
          <a:p>
            <a:endParaRPr lang="en-US" dirty="0"/>
          </a:p>
          <a:p>
            <a:r>
              <a:rPr lang="en-US" dirty="0"/>
              <a:t>@2 The widget is centered in its row vertically and horizontally and stays there as you change the window.</a:t>
            </a:r>
          </a:p>
          <a:p>
            <a:endParaRPr lang="en-US" dirty="0"/>
          </a:p>
          <a:p>
            <a:r>
              <a:rPr lang="en-US" dirty="0"/>
              <a:t>@3 If we add another component … say another list box … and set it to expand=1 then the frame splits the remaining space evenly between the two. </a:t>
            </a:r>
          </a:p>
          <a:p>
            <a:endParaRPr lang="en-US" dirty="0"/>
          </a:p>
          <a:p>
            <a:r>
              <a:rPr lang="en-US" dirty="0"/>
              <a:t>@4 Here is the first row</a:t>
            </a:r>
          </a:p>
          <a:p>
            <a:endParaRPr lang="en-US" dirty="0"/>
          </a:p>
          <a:p>
            <a:r>
              <a:rPr lang="en-US" dirty="0"/>
              <a:t>@5 And here is the second</a:t>
            </a:r>
          </a:p>
          <a:p>
            <a:endParaRPr lang="en-US" dirty="0"/>
          </a:p>
          <a:p>
            <a:r>
              <a:rPr lang="en-US" dirty="0"/>
              <a:t>You can have as many rows with expand=1 as you want. The frame divides the extra space evenly among them all.</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77329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“fill” attribute tells PACK to resize the widget to fill its row.</a:t>
            </a:r>
          </a:p>
          <a:p>
            <a:endParaRPr lang="en-US" dirty="0"/>
          </a:p>
          <a:p>
            <a:r>
              <a:rPr lang="en-US" dirty="0"/>
              <a:t>Here we only fill along the X axis … horizontally … not vertically. As we stretch the window the widget remains centered in its row, but it grows side to side.</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231668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It makes more sense to fill along the Y axis. </a:t>
            </a:r>
          </a:p>
          <a:p>
            <a:endParaRPr lang="en-US" dirty="0"/>
          </a:p>
          <a:p>
            <a:r>
              <a:rPr lang="en-US" dirty="0"/>
              <a:t>@2 Now the widget grows vertically … but not horizontally.</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32920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if you want, you can make the component grow in BOTH directions.</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281628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the default packing strategy is ROWS.</a:t>
            </a:r>
          </a:p>
          <a:p>
            <a:endParaRPr lang="en-US" dirty="0"/>
          </a:p>
          <a:p>
            <a:r>
              <a:rPr lang="en-US" dirty="0"/>
              <a:t>@1 Here is a label … background red, foreground white. Packed by default on a row from top down.</a:t>
            </a:r>
          </a:p>
          <a:p>
            <a:endParaRPr lang="en-US" dirty="0"/>
          </a:p>
          <a:p>
            <a:r>
              <a:rPr lang="en-US" dirty="0"/>
              <a:t>@2 Another label. Background green.</a:t>
            </a:r>
          </a:p>
          <a:p>
            <a:r>
              <a:rPr lang="en-US" dirty="0"/>
              <a:t>@3 And a third one BLUE</a:t>
            </a:r>
          </a:p>
          <a:p>
            <a:endParaRPr lang="en-US" dirty="0"/>
          </a:p>
          <a:p>
            <a:r>
              <a:rPr lang="en-US" dirty="0"/>
              <a:t>@4 Let’s try those again</a:t>
            </a:r>
          </a:p>
          <a:p>
            <a:endParaRPr lang="en-US" dirty="0"/>
          </a:p>
          <a:p>
            <a:r>
              <a:rPr lang="en-US" dirty="0"/>
              <a:t>@5 But this time they fill along the x-axis</a:t>
            </a:r>
          </a:p>
          <a:p>
            <a:endParaRPr lang="en-US" dirty="0"/>
          </a:p>
          <a:p>
            <a:r>
              <a:rPr lang="en-US" dirty="0"/>
              <a:t>@6 Looks like this. None of them are expanded – the extra space builds up on the bottom.</a:t>
            </a:r>
          </a:p>
          <a:p>
            <a:endParaRPr lang="en-US" dirty="0"/>
          </a:p>
          <a:p>
            <a:r>
              <a:rPr lang="en-US" dirty="0"/>
              <a:t>That’s ROWS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075851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You can also pack in columns starting on the RIGHT, as we did here, or on the LEFT. You pass in a SIDE argument.</a:t>
            </a:r>
          </a:p>
          <a:p>
            <a:endParaRPr lang="en-US" dirty="0"/>
          </a:p>
          <a:p>
            <a:r>
              <a:rPr lang="en-US" dirty="0"/>
              <a:t>How did I do this green button filling up the entire column?</a:t>
            </a:r>
          </a:p>
          <a:p>
            <a:endParaRPr lang="en-US" dirty="0"/>
          </a:p>
          <a:p>
            <a:r>
              <a:rPr lang="en-US" dirty="0"/>
              <a:t>@2 Same way… pack to the right. But fill the Y axis – vertically.</a:t>
            </a:r>
          </a:p>
          <a:p>
            <a:endParaRPr lang="en-US" dirty="0"/>
          </a:p>
          <a:p>
            <a:r>
              <a:rPr lang="en-US" dirty="0"/>
              <a:t>@3 And the blue label after that</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87349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effbot.org/tkinterbook/pack.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stackoverflow.com/questions/34276663/tkinter-gui-layout-using-frames-and-grid" TargetMode="External"/><Relationship Id="rId4" Type="http://schemas.openxmlformats.org/officeDocument/2006/relationships/hyperlink" Target="https://www.python-course.eu/tkinter_layout_management.ph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GUI Layout</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Pack</a:t>
            </a:r>
          </a:p>
          <a:p>
            <a:pPr>
              <a:buFont typeface="Arial" charset="0"/>
              <a:buChar char="•"/>
            </a:pPr>
            <a:r>
              <a:rPr lang="en-US" dirty="0"/>
              <a:t>Place</a:t>
            </a:r>
          </a:p>
          <a:p>
            <a:pPr>
              <a:buFont typeface="Arial" charset="0"/>
              <a:buChar char="•"/>
            </a:pPr>
            <a:r>
              <a:rPr lang="en-US" dirty="0"/>
              <a:t>Grid</a:t>
            </a:r>
          </a:p>
          <a:p>
            <a:pPr>
              <a:buFont typeface="Arial" charset="0"/>
              <a:buChar char="•"/>
            </a:pPr>
            <a:r>
              <a:rPr lang="en-US" dirty="0"/>
              <a:t>Frames</a:t>
            </a:r>
          </a:p>
        </p:txBody>
      </p:sp>
      <p:pic>
        <p:nvPicPr>
          <p:cNvPr id="5" name="Picture 4" descr="A picture containing text, newspaper&#10;&#10;Description generated with very high confidence">
            <a:extLst>
              <a:ext uri="{FF2B5EF4-FFF2-40B4-BE49-F238E27FC236}">
                <a16:creationId xmlns:a16="http://schemas.microsoft.com/office/drawing/2014/main" id="{BB92FDE4-B976-46BB-BAEC-324EF18D74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9886" y="940778"/>
            <a:ext cx="4601950" cy="3068514"/>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(padding)</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10</a:t>
            </a:fld>
            <a:endParaRPr lang="en-US"/>
          </a:p>
        </p:txBody>
      </p:sp>
      <p:pic>
        <p:nvPicPr>
          <p:cNvPr id="9" name="Picture 8">
            <a:extLst>
              <a:ext uri="{FF2B5EF4-FFF2-40B4-BE49-F238E27FC236}">
                <a16:creationId xmlns:a16="http://schemas.microsoft.com/office/drawing/2014/main" id="{2DF98D54-2905-4CB6-824E-487A0AD2FD20}"/>
              </a:ext>
            </a:extLst>
          </p:cNvPr>
          <p:cNvPicPr>
            <a:picLocks noChangeAspect="1"/>
          </p:cNvPicPr>
          <p:nvPr/>
        </p:nvPicPr>
        <p:blipFill>
          <a:blip r:embed="rId3"/>
          <a:stretch>
            <a:fillRect/>
          </a:stretch>
        </p:blipFill>
        <p:spPr>
          <a:xfrm>
            <a:off x="5715000" y="3257550"/>
            <a:ext cx="2647619" cy="1161905"/>
          </a:xfrm>
          <a:prstGeom prst="rect">
            <a:avLst/>
          </a:prstGeom>
        </p:spPr>
      </p:pic>
      <p:sp>
        <p:nvSpPr>
          <p:cNvPr id="11" name="Rectangle 10">
            <a:extLst>
              <a:ext uri="{FF2B5EF4-FFF2-40B4-BE49-F238E27FC236}">
                <a16:creationId xmlns:a16="http://schemas.microsoft.com/office/drawing/2014/main" id="{862EFD79-3A0F-4D93-9ACE-C851701A0F9B}"/>
              </a:ext>
            </a:extLst>
          </p:cNvPr>
          <p:cNvSpPr/>
          <p:nvPr/>
        </p:nvSpPr>
        <p:spPr>
          <a:xfrm>
            <a:off x="457200" y="1133878"/>
            <a:ext cx="7315200" cy="211756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ipadx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ipady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pady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4</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0FCE207E-54E7-4AB4-B9B0-27063C8F58E8}"/>
              </a:ext>
            </a:extLst>
          </p:cNvPr>
          <p:cNvCxnSpPr>
            <a:cxnSpLocks/>
          </p:cNvCxnSpPr>
          <p:nvPr/>
        </p:nvCxnSpPr>
        <p:spPr>
          <a:xfrm>
            <a:off x="5257800" y="2343150"/>
            <a:ext cx="1457325" cy="1438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F5782B-E839-42DA-9433-4487BBC0124A}"/>
              </a:ext>
            </a:extLst>
          </p:cNvPr>
          <p:cNvCxnSpPr>
            <a:cxnSpLocks/>
          </p:cNvCxnSpPr>
          <p:nvPr/>
        </p:nvCxnSpPr>
        <p:spPr>
          <a:xfrm>
            <a:off x="4395788" y="2343150"/>
            <a:ext cx="2309812" cy="15525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553FE54-0699-42EC-874E-446EA5E2AD06}"/>
              </a:ext>
            </a:extLst>
          </p:cNvPr>
          <p:cNvCxnSpPr>
            <a:cxnSpLocks/>
          </p:cNvCxnSpPr>
          <p:nvPr/>
        </p:nvCxnSpPr>
        <p:spPr>
          <a:xfrm>
            <a:off x="3476625" y="2324100"/>
            <a:ext cx="2314575" cy="17049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88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fade">
                                      <p:cBhvr>
                                        <p:cTn id="7" dur="500"/>
                                        <p:tgtEl>
                                          <p:spTgt spid="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fade">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AE14-2B61-4734-92F1-AE3218BC32F4}"/>
              </a:ext>
            </a:extLst>
          </p:cNvPr>
          <p:cNvSpPr>
            <a:spLocks noGrp="1"/>
          </p:cNvSpPr>
          <p:nvPr>
            <p:ph type="title"/>
          </p:nvPr>
        </p:nvSpPr>
        <p:spPr/>
        <p:txBody>
          <a:bodyPr/>
          <a:lstStyle/>
          <a:p>
            <a:r>
              <a:rPr lang="en-US" dirty="0"/>
              <a:t>Pack (anchor)</a:t>
            </a:r>
          </a:p>
        </p:txBody>
      </p:sp>
      <p:sp>
        <p:nvSpPr>
          <p:cNvPr id="4" name="Slide Number Placeholder 3">
            <a:extLst>
              <a:ext uri="{FF2B5EF4-FFF2-40B4-BE49-F238E27FC236}">
                <a16:creationId xmlns:a16="http://schemas.microsoft.com/office/drawing/2014/main" id="{37442F14-7014-4022-8F93-D7910491467B}"/>
              </a:ext>
            </a:extLst>
          </p:cNvPr>
          <p:cNvSpPr>
            <a:spLocks noGrp="1"/>
          </p:cNvSpPr>
          <p:nvPr>
            <p:ph type="sldNum" sz="quarter" idx="12"/>
          </p:nvPr>
        </p:nvSpPr>
        <p:spPr/>
        <p:txBody>
          <a:bodyPr/>
          <a:lstStyle/>
          <a:p>
            <a:fld id="{B9EA2576-3992-4A7D-AC41-AC0E2BE3E45F}" type="slidenum">
              <a:rPr lang="en-US" smtClean="0"/>
              <a:pPr/>
              <a:t>11</a:t>
            </a:fld>
            <a:endParaRPr lang="en-US" dirty="0"/>
          </a:p>
        </p:txBody>
      </p:sp>
      <p:pic>
        <p:nvPicPr>
          <p:cNvPr id="5" name="Picture 4">
            <a:extLst>
              <a:ext uri="{FF2B5EF4-FFF2-40B4-BE49-F238E27FC236}">
                <a16:creationId xmlns:a16="http://schemas.microsoft.com/office/drawing/2014/main" id="{D4BE2E8E-420C-44AE-9EF7-DEFBD3634C28}"/>
              </a:ext>
            </a:extLst>
          </p:cNvPr>
          <p:cNvPicPr>
            <a:picLocks noChangeAspect="1"/>
          </p:cNvPicPr>
          <p:nvPr/>
        </p:nvPicPr>
        <p:blipFill>
          <a:blip r:embed="rId3"/>
          <a:stretch>
            <a:fillRect/>
          </a:stretch>
        </p:blipFill>
        <p:spPr>
          <a:xfrm>
            <a:off x="3200400" y="2343150"/>
            <a:ext cx="2200000" cy="1495238"/>
          </a:xfrm>
          <a:prstGeom prst="rect">
            <a:avLst/>
          </a:prstGeom>
        </p:spPr>
      </p:pic>
      <p:sp>
        <p:nvSpPr>
          <p:cNvPr id="6" name="Rectangle 5">
            <a:extLst>
              <a:ext uri="{FF2B5EF4-FFF2-40B4-BE49-F238E27FC236}">
                <a16:creationId xmlns:a16="http://schemas.microsoft.com/office/drawing/2014/main" id="{DCA6AA34-6B14-4DB9-A49B-F1F69B561328}"/>
              </a:ext>
            </a:extLst>
          </p:cNvPr>
          <p:cNvSpPr/>
          <p:nvPr/>
        </p:nvSpPr>
        <p:spPr>
          <a:xfrm>
            <a:off x="457200" y="1065893"/>
            <a:ext cx="5943600" cy="55335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(anchor=Tkinter.SE, expand=</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4267BAA-5DFF-4500-9EFC-BAA440DA97AB}"/>
              </a:ext>
            </a:extLst>
          </p:cNvPr>
          <p:cNvSpPr txBox="1"/>
          <p:nvPr/>
        </p:nvSpPr>
        <p:spPr>
          <a:xfrm>
            <a:off x="5395782" y="2906103"/>
            <a:ext cx="457200" cy="369332"/>
          </a:xfrm>
          <a:prstGeom prst="rect">
            <a:avLst/>
          </a:prstGeom>
          <a:noFill/>
        </p:spPr>
        <p:txBody>
          <a:bodyPr wrap="square" rtlCol="0">
            <a:spAutoFit/>
          </a:bodyPr>
          <a:lstStyle/>
          <a:p>
            <a:r>
              <a:rPr lang="en-US" b="1" dirty="0">
                <a:solidFill>
                  <a:srgbClr val="C00000"/>
                </a:solidFill>
              </a:rPr>
              <a:t>E</a:t>
            </a:r>
          </a:p>
        </p:txBody>
      </p:sp>
      <p:sp>
        <p:nvSpPr>
          <p:cNvPr id="8" name="TextBox 7">
            <a:extLst>
              <a:ext uri="{FF2B5EF4-FFF2-40B4-BE49-F238E27FC236}">
                <a16:creationId xmlns:a16="http://schemas.microsoft.com/office/drawing/2014/main" id="{F5F17A97-B233-4182-B3A6-4BEE016703E9}"/>
              </a:ext>
            </a:extLst>
          </p:cNvPr>
          <p:cNvSpPr txBox="1"/>
          <p:nvPr/>
        </p:nvSpPr>
        <p:spPr>
          <a:xfrm>
            <a:off x="5395782" y="3805483"/>
            <a:ext cx="457200" cy="369332"/>
          </a:xfrm>
          <a:prstGeom prst="rect">
            <a:avLst/>
          </a:prstGeom>
          <a:noFill/>
        </p:spPr>
        <p:txBody>
          <a:bodyPr wrap="square" rtlCol="0">
            <a:spAutoFit/>
          </a:bodyPr>
          <a:lstStyle/>
          <a:p>
            <a:r>
              <a:rPr lang="en-US" b="1" dirty="0">
                <a:solidFill>
                  <a:srgbClr val="C00000"/>
                </a:solidFill>
              </a:rPr>
              <a:t>SE</a:t>
            </a:r>
          </a:p>
        </p:txBody>
      </p:sp>
      <p:sp>
        <p:nvSpPr>
          <p:cNvPr id="9" name="TextBox 8">
            <a:extLst>
              <a:ext uri="{FF2B5EF4-FFF2-40B4-BE49-F238E27FC236}">
                <a16:creationId xmlns:a16="http://schemas.microsoft.com/office/drawing/2014/main" id="{CA5729AF-3A1C-4152-9F1F-2E6F3D5C813F}"/>
              </a:ext>
            </a:extLst>
          </p:cNvPr>
          <p:cNvSpPr txBox="1"/>
          <p:nvPr/>
        </p:nvSpPr>
        <p:spPr>
          <a:xfrm>
            <a:off x="5395782" y="2070629"/>
            <a:ext cx="457200" cy="369332"/>
          </a:xfrm>
          <a:prstGeom prst="rect">
            <a:avLst/>
          </a:prstGeom>
          <a:noFill/>
        </p:spPr>
        <p:txBody>
          <a:bodyPr wrap="square" rtlCol="0">
            <a:spAutoFit/>
          </a:bodyPr>
          <a:lstStyle/>
          <a:p>
            <a:r>
              <a:rPr lang="en-US" b="1" dirty="0">
                <a:solidFill>
                  <a:srgbClr val="C00000"/>
                </a:solidFill>
              </a:rPr>
              <a:t>NE</a:t>
            </a:r>
          </a:p>
        </p:txBody>
      </p:sp>
      <p:sp>
        <p:nvSpPr>
          <p:cNvPr id="10" name="TextBox 9">
            <a:extLst>
              <a:ext uri="{FF2B5EF4-FFF2-40B4-BE49-F238E27FC236}">
                <a16:creationId xmlns:a16="http://schemas.microsoft.com/office/drawing/2014/main" id="{77F8D127-D9EF-4E1B-8F98-BBAAC315EB55}"/>
              </a:ext>
            </a:extLst>
          </p:cNvPr>
          <p:cNvSpPr txBox="1"/>
          <p:nvPr/>
        </p:nvSpPr>
        <p:spPr>
          <a:xfrm>
            <a:off x="2712055" y="2078010"/>
            <a:ext cx="716945" cy="369332"/>
          </a:xfrm>
          <a:prstGeom prst="rect">
            <a:avLst/>
          </a:prstGeom>
          <a:noFill/>
        </p:spPr>
        <p:txBody>
          <a:bodyPr wrap="square" rtlCol="0">
            <a:spAutoFit/>
          </a:bodyPr>
          <a:lstStyle/>
          <a:p>
            <a:r>
              <a:rPr lang="en-US" b="1" dirty="0">
                <a:solidFill>
                  <a:srgbClr val="C00000"/>
                </a:solidFill>
              </a:rPr>
              <a:t>NW</a:t>
            </a:r>
          </a:p>
        </p:txBody>
      </p:sp>
      <p:sp>
        <p:nvSpPr>
          <p:cNvPr id="11" name="TextBox 10">
            <a:extLst>
              <a:ext uri="{FF2B5EF4-FFF2-40B4-BE49-F238E27FC236}">
                <a16:creationId xmlns:a16="http://schemas.microsoft.com/office/drawing/2014/main" id="{ADA6DE21-083B-448B-99D4-D22EEABB169D}"/>
              </a:ext>
            </a:extLst>
          </p:cNvPr>
          <p:cNvSpPr txBox="1"/>
          <p:nvPr/>
        </p:nvSpPr>
        <p:spPr>
          <a:xfrm>
            <a:off x="2712055" y="3620817"/>
            <a:ext cx="716945" cy="369332"/>
          </a:xfrm>
          <a:prstGeom prst="rect">
            <a:avLst/>
          </a:prstGeom>
          <a:noFill/>
        </p:spPr>
        <p:txBody>
          <a:bodyPr wrap="square" rtlCol="0">
            <a:spAutoFit/>
          </a:bodyPr>
          <a:lstStyle/>
          <a:p>
            <a:r>
              <a:rPr lang="en-US" b="1" dirty="0">
                <a:solidFill>
                  <a:srgbClr val="C00000"/>
                </a:solidFill>
              </a:rPr>
              <a:t>SW</a:t>
            </a:r>
          </a:p>
        </p:txBody>
      </p:sp>
      <p:sp>
        <p:nvSpPr>
          <p:cNvPr id="12" name="TextBox 11">
            <a:extLst>
              <a:ext uri="{FF2B5EF4-FFF2-40B4-BE49-F238E27FC236}">
                <a16:creationId xmlns:a16="http://schemas.microsoft.com/office/drawing/2014/main" id="{D08D96C1-0BB9-4EF5-82B6-42F7133FCDC3}"/>
              </a:ext>
            </a:extLst>
          </p:cNvPr>
          <p:cNvSpPr txBox="1"/>
          <p:nvPr/>
        </p:nvSpPr>
        <p:spPr>
          <a:xfrm>
            <a:off x="2841927" y="2906102"/>
            <a:ext cx="716945" cy="369332"/>
          </a:xfrm>
          <a:prstGeom prst="rect">
            <a:avLst/>
          </a:prstGeom>
          <a:noFill/>
        </p:spPr>
        <p:txBody>
          <a:bodyPr wrap="square" rtlCol="0">
            <a:spAutoFit/>
          </a:bodyPr>
          <a:lstStyle/>
          <a:p>
            <a:r>
              <a:rPr lang="en-US" b="1" dirty="0">
                <a:solidFill>
                  <a:srgbClr val="C00000"/>
                </a:solidFill>
              </a:rPr>
              <a:t>W</a:t>
            </a:r>
          </a:p>
        </p:txBody>
      </p:sp>
      <p:sp>
        <p:nvSpPr>
          <p:cNvPr id="13" name="TextBox 12">
            <a:extLst>
              <a:ext uri="{FF2B5EF4-FFF2-40B4-BE49-F238E27FC236}">
                <a16:creationId xmlns:a16="http://schemas.microsoft.com/office/drawing/2014/main" id="{BDC095AA-64F6-4B60-A8FE-FC1781483B74}"/>
              </a:ext>
            </a:extLst>
          </p:cNvPr>
          <p:cNvSpPr txBox="1"/>
          <p:nvPr/>
        </p:nvSpPr>
        <p:spPr>
          <a:xfrm>
            <a:off x="4170837" y="1994723"/>
            <a:ext cx="716945" cy="369332"/>
          </a:xfrm>
          <a:prstGeom prst="rect">
            <a:avLst/>
          </a:prstGeom>
          <a:noFill/>
        </p:spPr>
        <p:txBody>
          <a:bodyPr wrap="square" rtlCol="0">
            <a:spAutoFit/>
          </a:bodyPr>
          <a:lstStyle/>
          <a:p>
            <a:r>
              <a:rPr lang="en-US" b="1" dirty="0">
                <a:solidFill>
                  <a:srgbClr val="C00000"/>
                </a:solidFill>
              </a:rPr>
              <a:t>N</a:t>
            </a:r>
          </a:p>
        </p:txBody>
      </p:sp>
      <p:sp>
        <p:nvSpPr>
          <p:cNvPr id="14" name="TextBox 13">
            <a:extLst>
              <a:ext uri="{FF2B5EF4-FFF2-40B4-BE49-F238E27FC236}">
                <a16:creationId xmlns:a16="http://schemas.microsoft.com/office/drawing/2014/main" id="{90532675-8A54-4D20-A571-BCD9EFF9DAB2}"/>
              </a:ext>
            </a:extLst>
          </p:cNvPr>
          <p:cNvSpPr txBox="1"/>
          <p:nvPr/>
        </p:nvSpPr>
        <p:spPr>
          <a:xfrm>
            <a:off x="4170836" y="3838388"/>
            <a:ext cx="716945" cy="369332"/>
          </a:xfrm>
          <a:prstGeom prst="rect">
            <a:avLst/>
          </a:prstGeom>
          <a:noFill/>
        </p:spPr>
        <p:txBody>
          <a:bodyPr wrap="square" rtlCol="0">
            <a:spAutoFit/>
          </a:bodyPr>
          <a:lstStyle/>
          <a:p>
            <a:r>
              <a:rPr lang="en-US" b="1" dirty="0">
                <a:solidFill>
                  <a:srgbClr val="C00000"/>
                </a:solidFill>
              </a:rPr>
              <a:t>S</a:t>
            </a:r>
          </a:p>
        </p:txBody>
      </p:sp>
      <p:sp>
        <p:nvSpPr>
          <p:cNvPr id="15" name="TextBox 14">
            <a:extLst>
              <a:ext uri="{FF2B5EF4-FFF2-40B4-BE49-F238E27FC236}">
                <a16:creationId xmlns:a16="http://schemas.microsoft.com/office/drawing/2014/main" id="{CF184229-69D3-4F23-9A15-AA9EFDC2256E}"/>
              </a:ext>
            </a:extLst>
          </p:cNvPr>
          <p:cNvSpPr txBox="1"/>
          <p:nvPr/>
        </p:nvSpPr>
        <p:spPr>
          <a:xfrm>
            <a:off x="3844073" y="2929822"/>
            <a:ext cx="1143000" cy="369332"/>
          </a:xfrm>
          <a:prstGeom prst="rect">
            <a:avLst/>
          </a:prstGeom>
          <a:noFill/>
        </p:spPr>
        <p:txBody>
          <a:bodyPr wrap="square" rtlCol="0">
            <a:spAutoFit/>
          </a:bodyPr>
          <a:lstStyle/>
          <a:p>
            <a:r>
              <a:rPr lang="en-US" b="1" dirty="0">
                <a:solidFill>
                  <a:srgbClr val="C00000"/>
                </a:solidFill>
              </a:rPr>
              <a:t>CENTER</a:t>
            </a:r>
          </a:p>
        </p:txBody>
      </p:sp>
    </p:spTree>
    <p:extLst>
      <p:ext uri="{BB962C8B-B14F-4D97-AF65-F5344CB8AC3E}">
        <p14:creationId xmlns:p14="http://schemas.microsoft.com/office/powerpoint/2010/main" val="352345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Place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12</a:t>
            </a:fld>
            <a:endParaRPr lang="en-US"/>
          </a:p>
        </p:txBody>
      </p:sp>
      <p:pic>
        <p:nvPicPr>
          <p:cNvPr id="3" name="Picture 2">
            <a:extLst>
              <a:ext uri="{FF2B5EF4-FFF2-40B4-BE49-F238E27FC236}">
                <a16:creationId xmlns:a16="http://schemas.microsoft.com/office/drawing/2014/main" id="{E8D9D543-3C36-42B4-A72F-5E562C3FA4F8}"/>
              </a:ext>
            </a:extLst>
          </p:cNvPr>
          <p:cNvPicPr>
            <a:picLocks noChangeAspect="1"/>
          </p:cNvPicPr>
          <p:nvPr/>
        </p:nvPicPr>
        <p:blipFill>
          <a:blip r:embed="rId3"/>
          <a:stretch>
            <a:fillRect/>
          </a:stretch>
        </p:blipFill>
        <p:spPr>
          <a:xfrm>
            <a:off x="5486400" y="2229169"/>
            <a:ext cx="3114286" cy="2552381"/>
          </a:xfrm>
          <a:prstGeom prst="rect">
            <a:avLst/>
          </a:prstGeom>
        </p:spPr>
      </p:pic>
      <p:sp>
        <p:nvSpPr>
          <p:cNvPr id="7" name="Rectangle 6">
            <a:extLst>
              <a:ext uri="{FF2B5EF4-FFF2-40B4-BE49-F238E27FC236}">
                <a16:creationId xmlns:a16="http://schemas.microsoft.com/office/drawing/2014/main" id="{96A0A885-92EB-4129-9D4E-BCAFC8DF9539}"/>
              </a:ext>
            </a:extLst>
          </p:cNvPr>
          <p:cNvSpPr/>
          <p:nvPr/>
        </p:nvSpPr>
        <p:spPr>
          <a:xfrm>
            <a:off x="457200" y="971550"/>
            <a:ext cx="7315200" cy="1244893"/>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,y=</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,width=</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200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,height=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100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190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,y=</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90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,width=</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,height=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23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Grid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13</a:t>
            </a:fld>
            <a:endParaRPr lang="en-US"/>
          </a:p>
        </p:txBody>
      </p:sp>
      <p:pic>
        <p:nvPicPr>
          <p:cNvPr id="3" name="Picture 2">
            <a:extLst>
              <a:ext uri="{FF2B5EF4-FFF2-40B4-BE49-F238E27FC236}">
                <a16:creationId xmlns:a16="http://schemas.microsoft.com/office/drawing/2014/main" id="{25395D7A-6321-478A-9D2B-17295D1BAFCA}"/>
              </a:ext>
            </a:extLst>
          </p:cNvPr>
          <p:cNvPicPr>
            <a:picLocks noChangeAspect="1"/>
          </p:cNvPicPr>
          <p:nvPr/>
        </p:nvPicPr>
        <p:blipFill>
          <a:blip r:embed="rId3"/>
          <a:stretch>
            <a:fillRect/>
          </a:stretch>
        </p:blipFill>
        <p:spPr>
          <a:xfrm>
            <a:off x="5861786" y="2800350"/>
            <a:ext cx="2967644" cy="1361962"/>
          </a:xfrm>
          <a:prstGeom prst="rect">
            <a:avLst/>
          </a:prstGeom>
        </p:spPr>
      </p:pic>
      <p:sp>
        <p:nvSpPr>
          <p:cNvPr id="7" name="Rectangle 6">
            <a:extLst>
              <a:ext uri="{FF2B5EF4-FFF2-40B4-BE49-F238E27FC236}">
                <a16:creationId xmlns:a16="http://schemas.microsoft.com/office/drawing/2014/main" id="{DA5A1B7D-99F8-4F13-B927-F5806F3D1CD1}"/>
              </a:ext>
            </a:extLst>
          </p:cNvPr>
          <p:cNvSpPr/>
          <p:nvPr/>
        </p:nvSpPr>
        <p:spPr>
          <a:xfrm>
            <a:off x="228600" y="742950"/>
            <a:ext cx="5715000" cy="211756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"Big Red Area"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Grn</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7542FCB-C7F4-4A34-B754-5700211B1ED0}"/>
              </a:ext>
            </a:extLst>
          </p:cNvPr>
          <p:cNvSpPr txBox="1"/>
          <p:nvPr/>
        </p:nvSpPr>
        <p:spPr>
          <a:xfrm>
            <a:off x="1143000" y="3257550"/>
            <a:ext cx="3429000" cy="923330"/>
          </a:xfrm>
          <a:prstGeom prst="rect">
            <a:avLst/>
          </a:prstGeom>
          <a:noFill/>
        </p:spPr>
        <p:txBody>
          <a:bodyPr wrap="square" rtlCol="0">
            <a:spAutoFit/>
          </a:bodyPr>
          <a:lstStyle/>
          <a:p>
            <a:pPr marL="285750" indent="-285750">
              <a:buFontTx/>
              <a:buChar char="-"/>
            </a:pPr>
            <a:r>
              <a:rPr lang="en-US" dirty="0" err="1"/>
              <a:t>rowspan</a:t>
            </a:r>
            <a:endParaRPr lang="en-US" dirty="0"/>
          </a:p>
          <a:p>
            <a:pPr marL="285750" indent="-285750">
              <a:buFontTx/>
              <a:buChar char="-"/>
            </a:pPr>
            <a:r>
              <a:rPr lang="en-US" dirty="0" err="1"/>
              <a:t>colspan</a:t>
            </a:r>
            <a:endParaRPr lang="en-US" dirty="0"/>
          </a:p>
          <a:p>
            <a:pPr marL="285750" indent="-285750">
              <a:buFontTx/>
              <a:buChar char="-"/>
            </a:pPr>
            <a:r>
              <a:rPr lang="en-US" dirty="0"/>
              <a:t>sticky (N+E+S+W)</a:t>
            </a:r>
          </a:p>
        </p:txBody>
      </p:sp>
    </p:spTree>
    <p:extLst>
      <p:ext uri="{BB962C8B-B14F-4D97-AF65-F5344CB8AC3E}">
        <p14:creationId xmlns:p14="http://schemas.microsoft.com/office/powerpoint/2010/main" val="35131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Frames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14</a:t>
            </a:fld>
            <a:endParaRPr lang="en-US"/>
          </a:p>
        </p:txBody>
      </p:sp>
      <p:pic>
        <p:nvPicPr>
          <p:cNvPr id="8" name="Picture 7">
            <a:extLst>
              <a:ext uri="{FF2B5EF4-FFF2-40B4-BE49-F238E27FC236}">
                <a16:creationId xmlns:a16="http://schemas.microsoft.com/office/drawing/2014/main" id="{03B93C4C-A6B8-4F12-85F0-9F25C559F30F}"/>
              </a:ext>
            </a:extLst>
          </p:cNvPr>
          <p:cNvPicPr>
            <a:picLocks noChangeAspect="1"/>
          </p:cNvPicPr>
          <p:nvPr/>
        </p:nvPicPr>
        <p:blipFill>
          <a:blip r:embed="rId3"/>
          <a:stretch>
            <a:fillRect/>
          </a:stretch>
        </p:blipFill>
        <p:spPr>
          <a:xfrm>
            <a:off x="5391019" y="2860054"/>
            <a:ext cx="2095238" cy="1942857"/>
          </a:xfrm>
          <a:prstGeom prst="rect">
            <a:avLst/>
          </a:prstGeom>
        </p:spPr>
      </p:pic>
      <p:sp>
        <p:nvSpPr>
          <p:cNvPr id="9" name="Rectangle 8">
            <a:extLst>
              <a:ext uri="{FF2B5EF4-FFF2-40B4-BE49-F238E27FC236}">
                <a16:creationId xmlns:a16="http://schemas.microsoft.com/office/drawing/2014/main" id="{7FFD7D32-2FF9-46C2-B781-B94E39912B72}"/>
              </a:ext>
            </a:extLst>
          </p:cNvPr>
          <p:cNvSpPr/>
          <p:nvPr/>
        </p:nvSpPr>
        <p:spPr>
          <a:xfrm>
            <a:off x="228600" y="285750"/>
            <a:ext cx="4572000" cy="4628575"/>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root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bottom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(expand=</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Tkinter.BOTH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bottom.pack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(expand=</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Tkinter.BOTH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m3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m4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m1.grid(row=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m2.grid(row=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m3.grid(row=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m4.grid(row=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bottom,text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bottom,text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"Cancel"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b1.pack(anchor=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Tkinter.CENTER,expand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b2.pack(anchor=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Tkinter.SE,expand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1551864C-0043-4046-9A2E-6AC38814A3C6}"/>
              </a:ext>
            </a:extLst>
          </p:cNvPr>
          <p:cNvPicPr>
            <a:picLocks noChangeAspect="1"/>
          </p:cNvPicPr>
          <p:nvPr/>
        </p:nvPicPr>
        <p:blipFill>
          <a:blip r:embed="rId4"/>
          <a:stretch>
            <a:fillRect/>
          </a:stretch>
        </p:blipFill>
        <p:spPr>
          <a:xfrm>
            <a:off x="6582326" y="757956"/>
            <a:ext cx="2095238" cy="1930893"/>
          </a:xfrm>
          <a:prstGeom prst="rect">
            <a:avLst/>
          </a:prstGeom>
        </p:spPr>
      </p:pic>
      <p:pic>
        <p:nvPicPr>
          <p:cNvPr id="13" name="Picture 12">
            <a:extLst>
              <a:ext uri="{FF2B5EF4-FFF2-40B4-BE49-F238E27FC236}">
                <a16:creationId xmlns:a16="http://schemas.microsoft.com/office/drawing/2014/main" id="{E6FF68DE-28C0-4522-9FC9-97108D2DF647}"/>
              </a:ext>
            </a:extLst>
          </p:cNvPr>
          <p:cNvPicPr>
            <a:picLocks noChangeAspect="1"/>
          </p:cNvPicPr>
          <p:nvPr/>
        </p:nvPicPr>
        <p:blipFill>
          <a:blip r:embed="rId5"/>
          <a:stretch>
            <a:fillRect/>
          </a:stretch>
        </p:blipFill>
        <p:spPr>
          <a:xfrm>
            <a:off x="4343400" y="748547"/>
            <a:ext cx="2095238" cy="1940302"/>
          </a:xfrm>
          <a:prstGeom prst="rect">
            <a:avLst/>
          </a:prstGeom>
        </p:spPr>
      </p:pic>
    </p:spTree>
    <p:extLst>
      <p:ext uri="{BB962C8B-B14F-4D97-AF65-F5344CB8AC3E}">
        <p14:creationId xmlns:p14="http://schemas.microsoft.com/office/powerpoint/2010/main" val="23843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animEffect transition="in" filter="fade">
                                      <p:cBhvr>
                                        <p:cTn id="21" dur="500"/>
                                        <p:tgtEl>
                                          <p:spTgt spid="9">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Effect transition="in" filter="fade">
                                      <p:cBhvr>
                                        <p:cTn id="31" dur="500"/>
                                        <p:tgtEl>
                                          <p:spTgt spid="9">
                                            <p:txEl>
                                              <p:pRg st="8" end="8"/>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fade">
                                      <p:cBhvr>
                                        <p:cTn id="35" dur="500"/>
                                        <p:tgtEl>
                                          <p:spTgt spid="9">
                                            <p:txEl>
                                              <p:pRg st="9" end="9"/>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animEffect transition="in" filter="fade">
                                      <p:cBhvr>
                                        <p:cTn id="39" dur="500"/>
                                        <p:tgtEl>
                                          <p:spTgt spid="9">
                                            <p:txEl>
                                              <p:pRg st="10" end="10"/>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fade">
                                      <p:cBhvr>
                                        <p:cTn id="43" dur="500"/>
                                        <p:tgtEl>
                                          <p:spTgt spid="9">
                                            <p:txEl>
                                              <p:pRg st="11" end="1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13" end="13"/>
                                            </p:txEl>
                                          </p:spTgt>
                                        </p:tgtEl>
                                        <p:attrNameLst>
                                          <p:attrName>style.visibility</p:attrName>
                                        </p:attrNameLst>
                                      </p:cBhvr>
                                      <p:to>
                                        <p:strVal val="visible"/>
                                      </p:to>
                                    </p:set>
                                    <p:animEffect transition="in" filter="fade">
                                      <p:cBhvr>
                                        <p:cTn id="48" dur="500"/>
                                        <p:tgtEl>
                                          <p:spTgt spid="9">
                                            <p:txEl>
                                              <p:pRg st="13" end="13"/>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9">
                                            <p:txEl>
                                              <p:pRg st="14" end="14"/>
                                            </p:txEl>
                                          </p:spTgt>
                                        </p:tgtEl>
                                        <p:attrNameLst>
                                          <p:attrName>style.visibility</p:attrName>
                                        </p:attrNameLst>
                                      </p:cBhvr>
                                      <p:to>
                                        <p:strVal val="visible"/>
                                      </p:to>
                                    </p:set>
                                    <p:animEffect transition="in" filter="fade">
                                      <p:cBhvr>
                                        <p:cTn id="52" dur="500"/>
                                        <p:tgtEl>
                                          <p:spTgt spid="9">
                                            <p:txEl>
                                              <p:pRg st="14" end="14"/>
                                            </p:txEl>
                                          </p:spTgt>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9">
                                            <p:txEl>
                                              <p:pRg st="15" end="15"/>
                                            </p:txEl>
                                          </p:spTgt>
                                        </p:tgtEl>
                                        <p:attrNameLst>
                                          <p:attrName>style.visibility</p:attrName>
                                        </p:attrNameLst>
                                      </p:cBhvr>
                                      <p:to>
                                        <p:strVal val="visible"/>
                                      </p:to>
                                    </p:set>
                                    <p:animEffect transition="in" filter="fade">
                                      <p:cBhvr>
                                        <p:cTn id="56" dur="500"/>
                                        <p:tgtEl>
                                          <p:spTgt spid="9">
                                            <p:txEl>
                                              <p:pRg st="15" end="15"/>
                                            </p:txEl>
                                          </p:spTgt>
                                        </p:tgtEl>
                                      </p:cBhvr>
                                    </p:animEffec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9">
                                            <p:txEl>
                                              <p:pRg st="16" end="16"/>
                                            </p:txEl>
                                          </p:spTgt>
                                        </p:tgtEl>
                                        <p:attrNameLst>
                                          <p:attrName>style.visibility</p:attrName>
                                        </p:attrNameLst>
                                      </p:cBhvr>
                                      <p:to>
                                        <p:strVal val="visible"/>
                                      </p:to>
                                    </p:set>
                                    <p:animEffect transition="in" filter="fade">
                                      <p:cBhvr>
                                        <p:cTn id="60" dur="500"/>
                                        <p:tgtEl>
                                          <p:spTgt spid="9">
                                            <p:txEl>
                                              <p:pRg st="16" end="1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
                                            <p:txEl>
                                              <p:pRg st="18" end="18"/>
                                            </p:txEl>
                                          </p:spTgt>
                                        </p:tgtEl>
                                        <p:attrNameLst>
                                          <p:attrName>style.visibility</p:attrName>
                                        </p:attrNameLst>
                                      </p:cBhvr>
                                      <p:to>
                                        <p:strVal val="visible"/>
                                      </p:to>
                                    </p:set>
                                    <p:animEffect transition="in" filter="fade">
                                      <p:cBhvr>
                                        <p:cTn id="70" dur="500"/>
                                        <p:tgtEl>
                                          <p:spTgt spid="9">
                                            <p:txEl>
                                              <p:pRg st="18" end="18"/>
                                            </p:txEl>
                                          </p:spTgt>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9">
                                            <p:txEl>
                                              <p:pRg st="19" end="19"/>
                                            </p:txEl>
                                          </p:spTgt>
                                        </p:tgtEl>
                                        <p:attrNameLst>
                                          <p:attrName>style.visibility</p:attrName>
                                        </p:attrNameLst>
                                      </p:cBhvr>
                                      <p:to>
                                        <p:strVal val="visible"/>
                                      </p:to>
                                    </p:set>
                                    <p:animEffect transition="in" filter="fade">
                                      <p:cBhvr>
                                        <p:cTn id="74" dur="500"/>
                                        <p:tgtEl>
                                          <p:spTgt spid="9">
                                            <p:txEl>
                                              <p:pRg st="19" end="1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
                                            <p:txEl>
                                              <p:pRg st="21" end="21"/>
                                            </p:txEl>
                                          </p:spTgt>
                                        </p:tgtEl>
                                        <p:attrNameLst>
                                          <p:attrName>style.visibility</p:attrName>
                                        </p:attrNameLst>
                                      </p:cBhvr>
                                      <p:to>
                                        <p:strVal val="visible"/>
                                      </p:to>
                                    </p:set>
                                    <p:animEffect transition="in" filter="fade">
                                      <p:cBhvr>
                                        <p:cTn id="79" dur="500"/>
                                        <p:tgtEl>
                                          <p:spTgt spid="9">
                                            <p:txEl>
                                              <p:pRg st="21" end="21"/>
                                            </p:txEl>
                                          </p:spTgt>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9">
                                            <p:txEl>
                                              <p:pRg st="22" end="22"/>
                                            </p:txEl>
                                          </p:spTgt>
                                        </p:tgtEl>
                                        <p:attrNameLst>
                                          <p:attrName>style.visibility</p:attrName>
                                        </p:attrNameLst>
                                      </p:cBhvr>
                                      <p:to>
                                        <p:strVal val="visible"/>
                                      </p:to>
                                    </p:set>
                                    <p:animEffect transition="in" filter="fade">
                                      <p:cBhvr>
                                        <p:cTn id="83" dur="500"/>
                                        <p:tgtEl>
                                          <p:spTgt spid="9">
                                            <p:txEl>
                                              <p:pRg st="22" end="2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err="1"/>
              <a:t>HiLo</a:t>
            </a:r>
            <a:r>
              <a:rPr lang="en-US" dirty="0"/>
              <a:t> Example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15</a:t>
            </a:fld>
            <a:endParaRPr lang="en-US"/>
          </a:p>
        </p:txBody>
      </p:sp>
      <p:pic>
        <p:nvPicPr>
          <p:cNvPr id="3" name="Picture 2">
            <a:extLst>
              <a:ext uri="{FF2B5EF4-FFF2-40B4-BE49-F238E27FC236}">
                <a16:creationId xmlns:a16="http://schemas.microsoft.com/office/drawing/2014/main" id="{A8C0B675-06E4-49B0-AFEC-8F1C91207018}"/>
              </a:ext>
            </a:extLst>
          </p:cNvPr>
          <p:cNvPicPr>
            <a:picLocks noChangeAspect="1"/>
          </p:cNvPicPr>
          <p:nvPr/>
        </p:nvPicPr>
        <p:blipFill>
          <a:blip r:embed="rId3"/>
          <a:stretch>
            <a:fillRect/>
          </a:stretch>
        </p:blipFill>
        <p:spPr>
          <a:xfrm>
            <a:off x="2514600" y="971550"/>
            <a:ext cx="3561436" cy="1752452"/>
          </a:xfrm>
          <a:prstGeom prst="rect">
            <a:avLst/>
          </a:prstGeom>
        </p:spPr>
      </p:pic>
      <p:sp>
        <p:nvSpPr>
          <p:cNvPr id="7" name="Rectangle 6">
            <a:extLst>
              <a:ext uri="{FF2B5EF4-FFF2-40B4-BE49-F238E27FC236}">
                <a16:creationId xmlns:a16="http://schemas.microsoft.com/office/drawing/2014/main" id="{FB4EF287-98FB-4264-A241-699B5F76B798}"/>
              </a:ext>
            </a:extLst>
          </p:cNvPr>
          <p:cNvSpPr/>
          <p:nvPr/>
        </p:nvSpPr>
        <p:spPr>
          <a:xfrm>
            <a:off x="2057400" y="1428750"/>
            <a:ext cx="43434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4EACD5-4A74-4B17-B035-607D571D0A71}"/>
              </a:ext>
            </a:extLst>
          </p:cNvPr>
          <p:cNvSpPr/>
          <p:nvPr/>
        </p:nvSpPr>
        <p:spPr>
          <a:xfrm>
            <a:off x="2057400" y="1733476"/>
            <a:ext cx="43434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FE5A7F-7508-4829-B790-E7F4FBF69162}"/>
              </a:ext>
            </a:extLst>
          </p:cNvPr>
          <p:cNvSpPr/>
          <p:nvPr/>
        </p:nvSpPr>
        <p:spPr>
          <a:xfrm>
            <a:off x="2057400" y="2021424"/>
            <a:ext cx="4343400" cy="228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1FD01E-7E29-4990-A21D-81D96BEE9583}"/>
              </a:ext>
            </a:extLst>
          </p:cNvPr>
          <p:cNvSpPr/>
          <p:nvPr/>
        </p:nvSpPr>
        <p:spPr>
          <a:xfrm>
            <a:off x="2057400" y="2309371"/>
            <a:ext cx="4343400" cy="338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E99648-B9A5-4C36-BC41-49F9B5060CC2}"/>
              </a:ext>
            </a:extLst>
          </p:cNvPr>
          <p:cNvSpPr txBox="1"/>
          <p:nvPr/>
        </p:nvSpPr>
        <p:spPr>
          <a:xfrm>
            <a:off x="6533236" y="1358384"/>
            <a:ext cx="1600200" cy="369332"/>
          </a:xfrm>
          <a:prstGeom prst="rect">
            <a:avLst/>
          </a:prstGeom>
          <a:noFill/>
        </p:spPr>
        <p:txBody>
          <a:bodyPr wrap="square" rtlCol="0">
            <a:spAutoFit/>
          </a:bodyPr>
          <a:lstStyle/>
          <a:p>
            <a:r>
              <a:rPr lang="en-US" b="1" dirty="0">
                <a:solidFill>
                  <a:srgbClr val="C00000"/>
                </a:solidFill>
              </a:rPr>
              <a:t>Label</a:t>
            </a:r>
          </a:p>
        </p:txBody>
      </p:sp>
      <p:sp>
        <p:nvSpPr>
          <p:cNvPr id="12" name="TextBox 11">
            <a:extLst>
              <a:ext uri="{FF2B5EF4-FFF2-40B4-BE49-F238E27FC236}">
                <a16:creationId xmlns:a16="http://schemas.microsoft.com/office/drawing/2014/main" id="{D6E87BCC-560E-4F0C-A70A-3ADF73BEDB98}"/>
              </a:ext>
            </a:extLst>
          </p:cNvPr>
          <p:cNvSpPr txBox="1"/>
          <p:nvPr/>
        </p:nvSpPr>
        <p:spPr>
          <a:xfrm>
            <a:off x="6533236" y="1663110"/>
            <a:ext cx="1600200" cy="369332"/>
          </a:xfrm>
          <a:prstGeom prst="rect">
            <a:avLst/>
          </a:prstGeom>
          <a:noFill/>
        </p:spPr>
        <p:txBody>
          <a:bodyPr wrap="square" rtlCol="0">
            <a:spAutoFit/>
          </a:bodyPr>
          <a:lstStyle/>
          <a:p>
            <a:r>
              <a:rPr lang="en-US" b="1" dirty="0">
                <a:solidFill>
                  <a:srgbClr val="C00000"/>
                </a:solidFill>
              </a:rPr>
              <a:t>Label</a:t>
            </a:r>
          </a:p>
        </p:txBody>
      </p:sp>
      <p:pic>
        <p:nvPicPr>
          <p:cNvPr id="13" name="Picture 12">
            <a:extLst>
              <a:ext uri="{FF2B5EF4-FFF2-40B4-BE49-F238E27FC236}">
                <a16:creationId xmlns:a16="http://schemas.microsoft.com/office/drawing/2014/main" id="{8BEA85B9-B7FE-4B87-A348-9CECB19993FF}"/>
              </a:ext>
            </a:extLst>
          </p:cNvPr>
          <p:cNvPicPr>
            <a:picLocks noChangeAspect="1"/>
          </p:cNvPicPr>
          <p:nvPr/>
        </p:nvPicPr>
        <p:blipFill>
          <a:blip r:embed="rId4"/>
          <a:stretch>
            <a:fillRect/>
          </a:stretch>
        </p:blipFill>
        <p:spPr>
          <a:xfrm>
            <a:off x="2613891" y="3943350"/>
            <a:ext cx="3447069" cy="314614"/>
          </a:xfrm>
          <a:prstGeom prst="rect">
            <a:avLst/>
          </a:prstGeom>
        </p:spPr>
      </p:pic>
      <p:sp>
        <p:nvSpPr>
          <p:cNvPr id="14" name="TextBox 13">
            <a:extLst>
              <a:ext uri="{FF2B5EF4-FFF2-40B4-BE49-F238E27FC236}">
                <a16:creationId xmlns:a16="http://schemas.microsoft.com/office/drawing/2014/main" id="{493B4432-2088-4AF4-AADE-61A707FC4F0C}"/>
              </a:ext>
            </a:extLst>
          </p:cNvPr>
          <p:cNvSpPr txBox="1"/>
          <p:nvPr/>
        </p:nvSpPr>
        <p:spPr>
          <a:xfrm>
            <a:off x="6533236" y="1967836"/>
            <a:ext cx="1600200" cy="369332"/>
          </a:xfrm>
          <a:prstGeom prst="rect">
            <a:avLst/>
          </a:prstGeom>
          <a:noFill/>
        </p:spPr>
        <p:txBody>
          <a:bodyPr wrap="square" rtlCol="0">
            <a:spAutoFit/>
          </a:bodyPr>
          <a:lstStyle/>
          <a:p>
            <a:r>
              <a:rPr lang="en-US" b="1" dirty="0">
                <a:solidFill>
                  <a:srgbClr val="C00000"/>
                </a:solidFill>
              </a:rPr>
              <a:t>Frame</a:t>
            </a:r>
          </a:p>
        </p:txBody>
      </p:sp>
      <p:sp>
        <p:nvSpPr>
          <p:cNvPr id="15" name="TextBox 14">
            <a:extLst>
              <a:ext uri="{FF2B5EF4-FFF2-40B4-BE49-F238E27FC236}">
                <a16:creationId xmlns:a16="http://schemas.microsoft.com/office/drawing/2014/main" id="{E16AA71D-0FD7-4916-B20E-C5115573A043}"/>
              </a:ext>
            </a:extLst>
          </p:cNvPr>
          <p:cNvSpPr txBox="1"/>
          <p:nvPr/>
        </p:nvSpPr>
        <p:spPr>
          <a:xfrm>
            <a:off x="6533236" y="2316718"/>
            <a:ext cx="1600200" cy="369332"/>
          </a:xfrm>
          <a:prstGeom prst="rect">
            <a:avLst/>
          </a:prstGeom>
          <a:noFill/>
        </p:spPr>
        <p:txBody>
          <a:bodyPr wrap="square" rtlCol="0">
            <a:spAutoFit/>
          </a:bodyPr>
          <a:lstStyle/>
          <a:p>
            <a:r>
              <a:rPr lang="en-US" b="1" dirty="0">
                <a:solidFill>
                  <a:srgbClr val="C00000"/>
                </a:solidFill>
              </a:rPr>
              <a:t>Frame</a:t>
            </a:r>
          </a:p>
        </p:txBody>
      </p:sp>
      <p:sp>
        <p:nvSpPr>
          <p:cNvPr id="16" name="TextBox 15">
            <a:extLst>
              <a:ext uri="{FF2B5EF4-FFF2-40B4-BE49-F238E27FC236}">
                <a16:creationId xmlns:a16="http://schemas.microsoft.com/office/drawing/2014/main" id="{D08D70E4-43C0-440F-AABF-F7551D229332}"/>
              </a:ext>
            </a:extLst>
          </p:cNvPr>
          <p:cNvSpPr txBox="1"/>
          <p:nvPr/>
        </p:nvSpPr>
        <p:spPr>
          <a:xfrm>
            <a:off x="2971800" y="3084515"/>
            <a:ext cx="1600200" cy="369332"/>
          </a:xfrm>
          <a:prstGeom prst="rect">
            <a:avLst/>
          </a:prstGeom>
          <a:noFill/>
        </p:spPr>
        <p:txBody>
          <a:bodyPr wrap="square" rtlCol="0">
            <a:spAutoFit/>
          </a:bodyPr>
          <a:lstStyle/>
          <a:p>
            <a:r>
              <a:rPr lang="en-US" b="1" dirty="0">
                <a:solidFill>
                  <a:srgbClr val="C00000"/>
                </a:solidFill>
              </a:rPr>
              <a:t>Button</a:t>
            </a:r>
          </a:p>
        </p:txBody>
      </p:sp>
      <p:sp>
        <p:nvSpPr>
          <p:cNvPr id="17" name="TextBox 16">
            <a:extLst>
              <a:ext uri="{FF2B5EF4-FFF2-40B4-BE49-F238E27FC236}">
                <a16:creationId xmlns:a16="http://schemas.microsoft.com/office/drawing/2014/main" id="{06EB758E-748D-4852-B4AA-050A54D9EE91}"/>
              </a:ext>
            </a:extLst>
          </p:cNvPr>
          <p:cNvSpPr txBox="1"/>
          <p:nvPr/>
        </p:nvSpPr>
        <p:spPr>
          <a:xfrm>
            <a:off x="4741516" y="3084515"/>
            <a:ext cx="1600200" cy="369332"/>
          </a:xfrm>
          <a:prstGeom prst="rect">
            <a:avLst/>
          </a:prstGeom>
          <a:noFill/>
        </p:spPr>
        <p:txBody>
          <a:bodyPr wrap="square" rtlCol="0">
            <a:spAutoFit/>
          </a:bodyPr>
          <a:lstStyle/>
          <a:p>
            <a:r>
              <a:rPr lang="en-US" b="1" dirty="0">
                <a:solidFill>
                  <a:srgbClr val="C00000"/>
                </a:solidFill>
              </a:rPr>
              <a:t>Button</a:t>
            </a:r>
          </a:p>
        </p:txBody>
      </p:sp>
      <p:cxnSp>
        <p:nvCxnSpPr>
          <p:cNvPr id="19" name="Straight Arrow Connector 18">
            <a:extLst>
              <a:ext uri="{FF2B5EF4-FFF2-40B4-BE49-F238E27FC236}">
                <a16:creationId xmlns:a16="http://schemas.microsoft.com/office/drawing/2014/main" id="{E48F9060-7AF8-47D3-8BF0-2BF2EE05506F}"/>
              </a:ext>
            </a:extLst>
          </p:cNvPr>
          <p:cNvCxnSpPr>
            <a:cxnSpLocks/>
          </p:cNvCxnSpPr>
          <p:nvPr/>
        </p:nvCxnSpPr>
        <p:spPr>
          <a:xfrm flipV="1">
            <a:off x="3429000" y="2586182"/>
            <a:ext cx="274782" cy="518894"/>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AC86FB-C9C0-4243-A32D-08BABDF2AABD}"/>
              </a:ext>
            </a:extLst>
          </p:cNvPr>
          <p:cNvCxnSpPr>
            <a:cxnSpLocks/>
          </p:cNvCxnSpPr>
          <p:nvPr/>
        </p:nvCxnSpPr>
        <p:spPr>
          <a:xfrm flipH="1" flipV="1">
            <a:off x="4599709" y="2604655"/>
            <a:ext cx="630382" cy="479860"/>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6EFAA8-0370-44D7-820E-FA02DC22AB2E}"/>
              </a:ext>
            </a:extLst>
          </p:cNvPr>
          <p:cNvSpPr txBox="1"/>
          <p:nvPr/>
        </p:nvSpPr>
        <p:spPr>
          <a:xfrm>
            <a:off x="1600200" y="3943350"/>
            <a:ext cx="1600200" cy="369332"/>
          </a:xfrm>
          <a:prstGeom prst="rect">
            <a:avLst/>
          </a:prstGeom>
          <a:noFill/>
        </p:spPr>
        <p:txBody>
          <a:bodyPr wrap="square" rtlCol="0">
            <a:spAutoFit/>
          </a:bodyPr>
          <a:lstStyle/>
          <a:p>
            <a:r>
              <a:rPr lang="en-US" b="1" dirty="0">
                <a:solidFill>
                  <a:srgbClr val="C00000"/>
                </a:solidFill>
              </a:rPr>
              <a:t>Label</a:t>
            </a:r>
          </a:p>
        </p:txBody>
      </p:sp>
      <p:sp>
        <p:nvSpPr>
          <p:cNvPr id="24" name="TextBox 23">
            <a:extLst>
              <a:ext uri="{FF2B5EF4-FFF2-40B4-BE49-F238E27FC236}">
                <a16:creationId xmlns:a16="http://schemas.microsoft.com/office/drawing/2014/main" id="{F4306A69-B873-4C20-95A4-70B1D0426F3F}"/>
              </a:ext>
            </a:extLst>
          </p:cNvPr>
          <p:cNvSpPr txBox="1"/>
          <p:nvPr/>
        </p:nvSpPr>
        <p:spPr>
          <a:xfrm>
            <a:off x="6274551" y="3915991"/>
            <a:ext cx="1600200" cy="369332"/>
          </a:xfrm>
          <a:prstGeom prst="rect">
            <a:avLst/>
          </a:prstGeom>
          <a:noFill/>
        </p:spPr>
        <p:txBody>
          <a:bodyPr wrap="square" rtlCol="0">
            <a:spAutoFit/>
          </a:bodyPr>
          <a:lstStyle/>
          <a:p>
            <a:r>
              <a:rPr lang="en-US" b="1" dirty="0">
                <a:solidFill>
                  <a:srgbClr val="C00000"/>
                </a:solidFill>
              </a:rPr>
              <a:t>Label</a:t>
            </a:r>
          </a:p>
        </p:txBody>
      </p:sp>
      <p:sp>
        <p:nvSpPr>
          <p:cNvPr id="25" name="TextBox 24">
            <a:extLst>
              <a:ext uri="{FF2B5EF4-FFF2-40B4-BE49-F238E27FC236}">
                <a16:creationId xmlns:a16="http://schemas.microsoft.com/office/drawing/2014/main" id="{6F504EEB-BD83-4A5E-A005-3607DFAAD2D3}"/>
              </a:ext>
            </a:extLst>
          </p:cNvPr>
          <p:cNvSpPr txBox="1"/>
          <p:nvPr/>
        </p:nvSpPr>
        <p:spPr>
          <a:xfrm>
            <a:off x="3629891" y="4520684"/>
            <a:ext cx="1600200" cy="369332"/>
          </a:xfrm>
          <a:prstGeom prst="rect">
            <a:avLst/>
          </a:prstGeom>
          <a:noFill/>
        </p:spPr>
        <p:txBody>
          <a:bodyPr wrap="square" rtlCol="0">
            <a:spAutoFit/>
          </a:bodyPr>
          <a:lstStyle/>
          <a:p>
            <a:r>
              <a:rPr lang="en-US" b="1" dirty="0">
                <a:solidFill>
                  <a:srgbClr val="C00000"/>
                </a:solidFill>
              </a:rPr>
              <a:t>Entry</a:t>
            </a:r>
          </a:p>
        </p:txBody>
      </p:sp>
      <p:cxnSp>
        <p:nvCxnSpPr>
          <p:cNvPr id="26" name="Straight Arrow Connector 25">
            <a:extLst>
              <a:ext uri="{FF2B5EF4-FFF2-40B4-BE49-F238E27FC236}">
                <a16:creationId xmlns:a16="http://schemas.microsoft.com/office/drawing/2014/main" id="{EDCE4A80-17A5-475F-84BF-CA4504E33382}"/>
              </a:ext>
            </a:extLst>
          </p:cNvPr>
          <p:cNvCxnSpPr>
            <a:cxnSpLocks/>
          </p:cNvCxnSpPr>
          <p:nvPr/>
        </p:nvCxnSpPr>
        <p:spPr>
          <a:xfrm flipV="1">
            <a:off x="3946237" y="4128016"/>
            <a:ext cx="0" cy="434522"/>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FCF056A-8A7E-4C59-968B-D720733741B4}"/>
              </a:ext>
            </a:extLst>
          </p:cNvPr>
          <p:cNvCxnSpPr>
            <a:cxnSpLocks/>
          </p:cNvCxnSpPr>
          <p:nvPr/>
        </p:nvCxnSpPr>
        <p:spPr>
          <a:xfrm>
            <a:off x="2231736" y="4128016"/>
            <a:ext cx="457200" cy="0"/>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E5405E-4B48-4B98-802A-21FC73ED7FC7}"/>
              </a:ext>
            </a:extLst>
          </p:cNvPr>
          <p:cNvCxnSpPr>
            <a:cxnSpLocks/>
          </p:cNvCxnSpPr>
          <p:nvPr/>
        </p:nvCxnSpPr>
        <p:spPr>
          <a:xfrm flipH="1">
            <a:off x="5715000" y="4119130"/>
            <a:ext cx="559551" cy="0"/>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76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4" grpId="0"/>
      <p:bldP spid="15" grpId="0"/>
      <p:bldP spid="16" grpId="0"/>
      <p:bldP spid="17" grpId="0"/>
      <p:bldP spid="23" grpId="0"/>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652F-C51E-45FF-A80E-7AF73DA1DA7B}"/>
              </a:ext>
            </a:extLst>
          </p:cNvPr>
          <p:cNvSpPr>
            <a:spLocks noGrp="1"/>
          </p:cNvSpPr>
          <p:nvPr>
            <p:ph type="title"/>
          </p:nvPr>
        </p:nvSpPr>
        <p:spPr/>
        <p:txBody>
          <a:bodyPr/>
          <a:lstStyle/>
          <a:p>
            <a:r>
              <a:rPr lang="en-US" dirty="0" err="1"/>
              <a:t>HiLo</a:t>
            </a:r>
            <a:r>
              <a:rPr lang="en-US" dirty="0"/>
              <a:t> Example</a:t>
            </a:r>
          </a:p>
        </p:txBody>
      </p:sp>
      <p:sp>
        <p:nvSpPr>
          <p:cNvPr id="4" name="Slide Number Placeholder 3">
            <a:extLst>
              <a:ext uri="{FF2B5EF4-FFF2-40B4-BE49-F238E27FC236}">
                <a16:creationId xmlns:a16="http://schemas.microsoft.com/office/drawing/2014/main" id="{69B68143-06B8-42F2-B944-A3B07DA31361}"/>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5" name="Rectangle 4">
            <a:extLst>
              <a:ext uri="{FF2B5EF4-FFF2-40B4-BE49-F238E27FC236}">
                <a16:creationId xmlns:a16="http://schemas.microsoft.com/office/drawing/2014/main" id="{2C9345AB-BBBE-4C99-9A80-2F24592CD639}"/>
              </a:ext>
            </a:extLst>
          </p:cNvPr>
          <p:cNvSpPr/>
          <p:nvPr/>
        </p:nvSpPr>
        <p:spPr>
          <a:xfrm>
            <a:off x="228600" y="749301"/>
            <a:ext cx="8686800" cy="2480166"/>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root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root.title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HiLo</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root.iconbitmap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"hilo.ico"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thinking of a number between 1 and 100."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"You guess 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B1107C9-8815-4712-89D0-2F85A29838B8}"/>
              </a:ext>
            </a:extLst>
          </p:cNvPr>
          <p:cNvPicPr>
            <a:picLocks noChangeAspect="1"/>
          </p:cNvPicPr>
          <p:nvPr/>
        </p:nvPicPr>
        <p:blipFill>
          <a:blip r:embed="rId3"/>
          <a:stretch>
            <a:fillRect/>
          </a:stretch>
        </p:blipFill>
        <p:spPr>
          <a:xfrm>
            <a:off x="5029200" y="2647950"/>
            <a:ext cx="3194721" cy="2057400"/>
          </a:xfrm>
          <a:prstGeom prst="rect">
            <a:avLst/>
          </a:prstGeom>
        </p:spPr>
      </p:pic>
    </p:spTree>
    <p:extLst>
      <p:ext uri="{BB962C8B-B14F-4D97-AF65-F5344CB8AC3E}">
        <p14:creationId xmlns:p14="http://schemas.microsoft.com/office/powerpoint/2010/main" val="34464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animEffect transition="in" filter="fade">
                                      <p:cBhvr>
                                        <p:cTn id="29"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652F-C51E-45FF-A80E-7AF73DA1DA7B}"/>
              </a:ext>
            </a:extLst>
          </p:cNvPr>
          <p:cNvSpPr>
            <a:spLocks noGrp="1"/>
          </p:cNvSpPr>
          <p:nvPr>
            <p:ph type="title"/>
          </p:nvPr>
        </p:nvSpPr>
        <p:spPr/>
        <p:txBody>
          <a:bodyPr/>
          <a:lstStyle/>
          <a:p>
            <a:r>
              <a:rPr lang="en-US" dirty="0" err="1"/>
              <a:t>HiLo</a:t>
            </a:r>
            <a:r>
              <a:rPr lang="en-US" dirty="0"/>
              <a:t> Example</a:t>
            </a:r>
          </a:p>
        </p:txBody>
      </p:sp>
      <p:sp>
        <p:nvSpPr>
          <p:cNvPr id="4" name="Slide Number Placeholder 3">
            <a:extLst>
              <a:ext uri="{FF2B5EF4-FFF2-40B4-BE49-F238E27FC236}">
                <a16:creationId xmlns:a16="http://schemas.microsoft.com/office/drawing/2014/main" id="{69B68143-06B8-42F2-B944-A3B07DA31361}"/>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2C9345AB-BBBE-4C99-9A80-2F24592CD639}"/>
              </a:ext>
            </a:extLst>
          </p:cNvPr>
          <p:cNvSpPr/>
          <p:nvPr/>
        </p:nvSpPr>
        <p:spPr>
          <a:xfrm>
            <a:off x="228600" y="700810"/>
            <a:ext cx="8686800" cy="34518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thinking of a number between 1 and 100."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"You guess 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(root)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"Guess:"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hint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"Higher!"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lab.grid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inp.grid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hint.grid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CE8305E-345C-413C-800B-8F6E132FAE16}"/>
              </a:ext>
            </a:extLst>
          </p:cNvPr>
          <p:cNvPicPr>
            <a:picLocks noChangeAspect="1"/>
          </p:cNvPicPr>
          <p:nvPr/>
        </p:nvPicPr>
        <p:blipFill>
          <a:blip r:embed="rId3"/>
          <a:stretch>
            <a:fillRect/>
          </a:stretch>
        </p:blipFill>
        <p:spPr>
          <a:xfrm>
            <a:off x="5257800" y="2314715"/>
            <a:ext cx="3250695" cy="1871996"/>
          </a:xfrm>
          <a:prstGeom prst="rect">
            <a:avLst/>
          </a:prstGeom>
        </p:spPr>
      </p:pic>
      <p:sp>
        <p:nvSpPr>
          <p:cNvPr id="6" name="Rectangle: Rounded Corners 5">
            <a:extLst>
              <a:ext uri="{FF2B5EF4-FFF2-40B4-BE49-F238E27FC236}">
                <a16:creationId xmlns:a16="http://schemas.microsoft.com/office/drawing/2014/main" id="{5A78ECE1-1176-42D6-B40E-42671AEA1C36}"/>
              </a:ext>
            </a:extLst>
          </p:cNvPr>
          <p:cNvSpPr/>
          <p:nvPr/>
        </p:nvSpPr>
        <p:spPr>
          <a:xfrm>
            <a:off x="228600" y="1200150"/>
            <a:ext cx="3657600" cy="11430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52D6C4D-AE2D-4C8D-AEA5-054ECB17D5F9}"/>
              </a:ext>
            </a:extLst>
          </p:cNvPr>
          <p:cNvSpPr/>
          <p:nvPr/>
        </p:nvSpPr>
        <p:spPr>
          <a:xfrm>
            <a:off x="228600" y="3026682"/>
            <a:ext cx="3657600" cy="11430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4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6" end="6"/>
                                            </p:txEl>
                                          </p:spTgt>
                                        </p:tgtEl>
                                        <p:attrNameLst>
                                          <p:attrName>style.visibility</p:attrName>
                                        </p:attrNameLst>
                                      </p:cBhvr>
                                      <p:to>
                                        <p:strVal val="visible"/>
                                      </p:to>
                                    </p:set>
                                    <p:animEffect transition="in" filter="fade">
                                      <p:cBhvr>
                                        <p:cTn id="20" dur="500"/>
                                        <p:tgtEl>
                                          <p:spTgt spid="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fade">
                                      <p:cBhvr>
                                        <p:cTn id="30" dur="500"/>
                                        <p:tgtEl>
                                          <p:spTgt spid="5">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fade">
                                      <p:cBhvr>
                                        <p:cTn id="33" dur="500"/>
                                        <p:tgtEl>
                                          <p:spTgt spid="5">
                                            <p:txEl>
                                              <p:pRg st="13" end="1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4" end="14"/>
                                            </p:txEl>
                                          </p:spTgt>
                                        </p:tgtEl>
                                        <p:attrNameLst>
                                          <p:attrName>style.visibility</p:attrName>
                                        </p:attrNameLst>
                                      </p:cBhvr>
                                      <p:to>
                                        <p:strVal val="visible"/>
                                      </p:to>
                                    </p:set>
                                    <p:animEffect transition="in" filter="fade">
                                      <p:cBhvr>
                                        <p:cTn id="36" dur="500"/>
                                        <p:tgtEl>
                                          <p:spTgt spid="5">
                                            <p:txEl>
                                              <p:pRg st="14" end="14"/>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16" end="16"/>
                                            </p:txEl>
                                          </p:spTgt>
                                        </p:tgtEl>
                                        <p:attrNameLst>
                                          <p:attrName>style.visibility</p:attrName>
                                        </p:attrNameLst>
                                      </p:cBhvr>
                                      <p:to>
                                        <p:strVal val="visible"/>
                                      </p:to>
                                    </p:set>
                                    <p:animEffect transition="in" filter="fade">
                                      <p:cBhvr>
                                        <p:cTn id="4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B68143-06B8-42F2-B944-A3B07DA31361}"/>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5" name="Rectangle 4">
            <a:extLst>
              <a:ext uri="{FF2B5EF4-FFF2-40B4-BE49-F238E27FC236}">
                <a16:creationId xmlns:a16="http://schemas.microsoft.com/office/drawing/2014/main" id="{2C9345AB-BBBE-4C99-9A80-2F24592CD639}"/>
              </a:ext>
            </a:extLst>
          </p:cNvPr>
          <p:cNvSpPr/>
          <p:nvPr/>
        </p:nvSpPr>
        <p:spPr>
          <a:xfrm>
            <a:off x="228600" y="194845"/>
            <a:ext cx="7772400" cy="4612609"/>
          </a:xfrm>
          <a:prstGeom prst="rect">
            <a:avLst/>
          </a:prstGeom>
        </p:spPr>
        <p:txBody>
          <a:bodyPr wrap="square">
            <a:spAutoFit/>
          </a:bodyPr>
          <a:lstStyle/>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ins1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thinking of a number between 1 and 100."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ins2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"You guess it!"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(root)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(root)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lab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"Guess:"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Tkinter.Entry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hint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"Higher!"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bt1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"OK"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bt2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"New Game"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ins1.pack(fill=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ins2.pack(fill=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lab.grid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inp.grid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hint.grid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bt1.pack(side=</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Tkinter.LEFT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bt2.pack()</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gb.pack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(anchor=</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bp.pack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6FBA671-3E81-4B8B-950B-7F836D870A5C}"/>
              </a:ext>
            </a:extLst>
          </p:cNvPr>
          <p:cNvPicPr>
            <a:picLocks noChangeAspect="1"/>
          </p:cNvPicPr>
          <p:nvPr/>
        </p:nvPicPr>
        <p:blipFill>
          <a:blip r:embed="rId3"/>
          <a:stretch>
            <a:fillRect/>
          </a:stretch>
        </p:blipFill>
        <p:spPr>
          <a:xfrm>
            <a:off x="5029200" y="2114550"/>
            <a:ext cx="3200400" cy="1606575"/>
          </a:xfrm>
          <a:prstGeom prst="rect">
            <a:avLst/>
          </a:prstGeom>
        </p:spPr>
      </p:pic>
      <p:sp>
        <p:nvSpPr>
          <p:cNvPr id="8" name="Rectangle: Rounded Corners 7">
            <a:extLst>
              <a:ext uri="{FF2B5EF4-FFF2-40B4-BE49-F238E27FC236}">
                <a16:creationId xmlns:a16="http://schemas.microsoft.com/office/drawing/2014/main" id="{511C3146-4A31-4D80-83FD-47D859C78BA5}"/>
              </a:ext>
            </a:extLst>
          </p:cNvPr>
          <p:cNvSpPr/>
          <p:nvPr/>
        </p:nvSpPr>
        <p:spPr>
          <a:xfrm>
            <a:off x="166255" y="971550"/>
            <a:ext cx="3657600" cy="2286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70C9017-F5C9-42B5-922F-8636397B83E2}"/>
              </a:ext>
            </a:extLst>
          </p:cNvPr>
          <p:cNvSpPr/>
          <p:nvPr/>
        </p:nvSpPr>
        <p:spPr>
          <a:xfrm>
            <a:off x="159327" y="1976854"/>
            <a:ext cx="3664528" cy="498491"/>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BA6EBD4-D43D-4B64-B89B-9EABCAECAF77}"/>
              </a:ext>
            </a:extLst>
          </p:cNvPr>
          <p:cNvSpPr/>
          <p:nvPr/>
        </p:nvSpPr>
        <p:spPr>
          <a:xfrm>
            <a:off x="217055" y="3820967"/>
            <a:ext cx="3657600" cy="372341"/>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594D927-E2A2-498C-9CA3-2120E04857AD}"/>
              </a:ext>
            </a:extLst>
          </p:cNvPr>
          <p:cNvSpPr/>
          <p:nvPr/>
        </p:nvSpPr>
        <p:spPr>
          <a:xfrm>
            <a:off x="217055" y="4550641"/>
            <a:ext cx="3657600" cy="2286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22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animEffect transition="in" filter="fade">
                                      <p:cBhvr>
                                        <p:cTn id="15" dur="500"/>
                                        <p:tgtEl>
                                          <p:spTgt spid="5">
                                            <p:txEl>
                                              <p:pRg st="10" end="1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1" end="11"/>
                                            </p:txEl>
                                          </p:spTgt>
                                        </p:tgtEl>
                                        <p:attrNameLst>
                                          <p:attrName>style.visibility</p:attrName>
                                        </p:attrNameLst>
                                      </p:cBhvr>
                                      <p:to>
                                        <p:strVal val="visible"/>
                                      </p:to>
                                    </p:set>
                                    <p:animEffect transition="in" filter="fade">
                                      <p:cBhvr>
                                        <p:cTn id="18" dur="500"/>
                                        <p:tgtEl>
                                          <p:spTgt spid="5">
                                            <p:txEl>
                                              <p:pRg st="11" end="1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20" end="20"/>
                                            </p:txEl>
                                          </p:spTgt>
                                        </p:tgtEl>
                                        <p:attrNameLst>
                                          <p:attrName>style.visibility</p:attrName>
                                        </p:attrNameLst>
                                      </p:cBhvr>
                                      <p:to>
                                        <p:strVal val="visible"/>
                                      </p:to>
                                    </p:set>
                                    <p:animEffect transition="in" filter="fade">
                                      <p:cBhvr>
                                        <p:cTn id="26" dur="500"/>
                                        <p:tgtEl>
                                          <p:spTgt spid="5">
                                            <p:txEl>
                                              <p:pRg st="20" end="2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21" end="21"/>
                                            </p:txEl>
                                          </p:spTgt>
                                        </p:tgtEl>
                                        <p:attrNameLst>
                                          <p:attrName>style.visibility</p:attrName>
                                        </p:attrNameLst>
                                      </p:cBhvr>
                                      <p:to>
                                        <p:strVal val="visible"/>
                                      </p:to>
                                    </p:set>
                                    <p:animEffect transition="in" filter="fade">
                                      <p:cBhvr>
                                        <p:cTn id="34" dur="500"/>
                                        <p:tgtEl>
                                          <p:spTgt spid="5">
                                            <p:txEl>
                                              <p:pRg st="21" end="2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24" end="24"/>
                                            </p:txEl>
                                          </p:spTgt>
                                        </p:tgtEl>
                                        <p:attrNameLst>
                                          <p:attrName>style.visibility</p:attrName>
                                        </p:attrNameLst>
                                      </p:cBhvr>
                                      <p:to>
                                        <p:strVal val="visible"/>
                                      </p:to>
                                    </p:set>
                                    <p:animEffect transition="in" filter="fade">
                                      <p:cBhvr>
                                        <p:cTn id="39" dur="500"/>
                                        <p:tgtEl>
                                          <p:spTgt spid="5">
                                            <p:txEl>
                                              <p:pRg st="24" end="2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10;&#10;Description generated with very high confidence">
            <a:extLst>
              <a:ext uri="{FF2B5EF4-FFF2-40B4-BE49-F238E27FC236}">
                <a16:creationId xmlns:a16="http://schemas.microsoft.com/office/drawing/2014/main" id="{E3F8ED69-ACCB-4CCC-917D-1A5C2CC69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2823" y="1702410"/>
            <a:ext cx="3789485" cy="2368428"/>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Type in the </a:t>
            </a:r>
            <a:r>
              <a:rPr lang="en-US" dirty="0" err="1"/>
              <a:t>HiLo</a:t>
            </a:r>
            <a:r>
              <a:rPr lang="en-US" dirty="0"/>
              <a:t> example</a:t>
            </a:r>
          </a:p>
          <a:p>
            <a:r>
              <a:rPr lang="en-US" dirty="0"/>
              <a:t>Improve the layout with some padding</a:t>
            </a:r>
          </a:p>
          <a:p>
            <a:r>
              <a:rPr lang="en-US" dirty="0"/>
              <a:t>Move the “new game” to a “file” menu</a:t>
            </a:r>
          </a:p>
          <a:p>
            <a:r>
              <a:rPr lang="en-US" dirty="0"/>
              <a:t>Add the game logic</a:t>
            </a:r>
          </a:p>
          <a:p>
            <a:pPr marL="0" indent="0">
              <a:buNone/>
            </a:pPr>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19</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http://effbot.org/tkinterbook/pack.htm</a:t>
            </a:r>
            <a:endParaRPr lang="en-US" dirty="0"/>
          </a:p>
          <a:p>
            <a:pPr marL="0" indent="0">
              <a:buNone/>
            </a:pPr>
            <a:endParaRPr lang="en-US" dirty="0"/>
          </a:p>
          <a:p>
            <a:pPr marL="0" indent="0">
              <a:buNone/>
            </a:pPr>
            <a:r>
              <a:rPr lang="en-US" dirty="0">
                <a:hlinkClick r:id="rId4"/>
              </a:rPr>
              <a:t>https://www.python-course.eu/tkinter_layout_management.php</a:t>
            </a:r>
            <a:endParaRPr lang="en-US" dirty="0"/>
          </a:p>
          <a:p>
            <a:pPr marL="0" indent="0">
              <a:buNone/>
            </a:pPr>
            <a:endParaRPr lang="en-US" dirty="0"/>
          </a:p>
          <a:p>
            <a:pPr marL="0" indent="0">
              <a:buNone/>
            </a:pPr>
            <a:r>
              <a:rPr lang="en-US" dirty="0">
                <a:hlinkClick r:id="rId5"/>
              </a:rPr>
              <a:t>https://stackoverflow.com/questions/34276663/tkinter-gui-layout-using-frames-and-grid</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0D4BC144-5703-4EFA-8165-2E6F54FE3DBD}"/>
              </a:ext>
            </a:extLst>
          </p:cNvPr>
          <p:cNvPicPr>
            <a:picLocks noChangeAspect="1"/>
          </p:cNvPicPr>
          <p:nvPr/>
        </p:nvPicPr>
        <p:blipFill>
          <a:blip r:embed="rId6"/>
          <a:stretch>
            <a:fillRect/>
          </a:stretch>
        </p:blipFill>
        <p:spPr>
          <a:xfrm>
            <a:off x="3038996" y="3081133"/>
            <a:ext cx="4666712" cy="167501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(defaults)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2" name="Rectangle 1">
            <a:extLst>
              <a:ext uri="{FF2B5EF4-FFF2-40B4-BE49-F238E27FC236}">
                <a16:creationId xmlns:a16="http://schemas.microsoft.com/office/drawing/2014/main" id="{0C98B371-AA75-499D-A72C-5B1C208E719E}"/>
              </a:ext>
            </a:extLst>
          </p:cNvPr>
          <p:cNvSpPr/>
          <p:nvPr/>
        </p:nvSpPr>
        <p:spPr>
          <a:xfrm>
            <a:off x="472636" y="787796"/>
            <a:ext cx="5029200" cy="3435108"/>
          </a:xfrm>
          <a:prstGeom prst="rect">
            <a:avLst/>
          </a:prstGeom>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BE60C93-41D3-4D63-826B-87A47A8B1614}"/>
              </a:ext>
            </a:extLst>
          </p:cNvPr>
          <p:cNvPicPr>
            <a:picLocks noChangeAspect="1"/>
          </p:cNvPicPr>
          <p:nvPr/>
        </p:nvPicPr>
        <p:blipFill>
          <a:blip r:embed="rId3"/>
          <a:stretch>
            <a:fillRect/>
          </a:stretch>
        </p:blipFill>
        <p:spPr>
          <a:xfrm>
            <a:off x="6629400" y="446810"/>
            <a:ext cx="1200000" cy="1866667"/>
          </a:xfrm>
          <a:prstGeom prst="rect">
            <a:avLst/>
          </a:prstGeom>
        </p:spPr>
      </p:pic>
      <p:pic>
        <p:nvPicPr>
          <p:cNvPr id="9" name="Picture 8">
            <a:extLst>
              <a:ext uri="{FF2B5EF4-FFF2-40B4-BE49-F238E27FC236}">
                <a16:creationId xmlns:a16="http://schemas.microsoft.com/office/drawing/2014/main" id="{925DDAC7-E9B4-4612-8074-17A20735F3C9}"/>
              </a:ext>
            </a:extLst>
          </p:cNvPr>
          <p:cNvPicPr>
            <a:picLocks noChangeAspect="1"/>
          </p:cNvPicPr>
          <p:nvPr/>
        </p:nvPicPr>
        <p:blipFill>
          <a:blip r:embed="rId4"/>
          <a:stretch>
            <a:fillRect/>
          </a:stretch>
        </p:blipFill>
        <p:spPr>
          <a:xfrm>
            <a:off x="6291305" y="2505350"/>
            <a:ext cx="1876190" cy="2200000"/>
          </a:xfrm>
          <a:prstGeom prst="rect">
            <a:avLst/>
          </a:prstGeom>
        </p:spPr>
      </p:pic>
    </p:spTree>
    <p:extLst>
      <p:ext uri="{BB962C8B-B14F-4D97-AF65-F5344CB8AC3E}">
        <p14:creationId xmlns:p14="http://schemas.microsoft.com/office/powerpoint/2010/main" val="31923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fade">
                                      <p:cBhvr>
                                        <p:cTn id="15" dur="500"/>
                                        <p:tgtEl>
                                          <p:spTgt spid="2">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9" end="9"/>
                                            </p:txEl>
                                          </p:spTgt>
                                        </p:tgtEl>
                                        <p:attrNameLst>
                                          <p:attrName>style.visibility</p:attrName>
                                        </p:attrNameLst>
                                      </p:cBhvr>
                                      <p:to>
                                        <p:strVal val="visible"/>
                                      </p:to>
                                    </p:set>
                                    <p:animEffect transition="in" filter="fade">
                                      <p:cBhvr>
                                        <p:cTn id="20" dur="500"/>
                                        <p:tgtEl>
                                          <p:spTgt spid="2">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(expand)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4</a:t>
            </a:fld>
            <a:endParaRPr lang="en-US"/>
          </a:p>
        </p:txBody>
      </p:sp>
      <p:sp>
        <p:nvSpPr>
          <p:cNvPr id="8" name="Rectangle 7">
            <a:extLst>
              <a:ext uri="{FF2B5EF4-FFF2-40B4-BE49-F238E27FC236}">
                <a16:creationId xmlns:a16="http://schemas.microsoft.com/office/drawing/2014/main" id="{2B69590C-3870-4CF8-83A0-E610BA1E45F4}"/>
              </a:ext>
            </a:extLst>
          </p:cNvPr>
          <p:cNvSpPr/>
          <p:nvPr/>
        </p:nvSpPr>
        <p:spPr>
          <a:xfrm>
            <a:off x="429029" y="929302"/>
            <a:ext cx="4572000" cy="3517438"/>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CEDFACA-4BBA-4A7A-AEDD-EC982B105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212425"/>
            <a:ext cx="2080664" cy="2428875"/>
          </a:xfrm>
          <a:prstGeom prst="rect">
            <a:avLst/>
          </a:prstGeom>
        </p:spPr>
      </p:pic>
      <p:pic>
        <p:nvPicPr>
          <p:cNvPr id="10" name="Picture 9">
            <a:extLst>
              <a:ext uri="{FF2B5EF4-FFF2-40B4-BE49-F238E27FC236}">
                <a16:creationId xmlns:a16="http://schemas.microsoft.com/office/drawing/2014/main" id="{2FD2B0B8-933B-4CD4-BFE8-95A8F5AAB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299" y="666751"/>
            <a:ext cx="2030730" cy="3714750"/>
          </a:xfrm>
          <a:prstGeom prst="rect">
            <a:avLst/>
          </a:prstGeom>
        </p:spPr>
      </p:pic>
      <p:sp>
        <p:nvSpPr>
          <p:cNvPr id="11" name="Rectangle 10">
            <a:extLst>
              <a:ext uri="{FF2B5EF4-FFF2-40B4-BE49-F238E27FC236}">
                <a16:creationId xmlns:a16="http://schemas.microsoft.com/office/drawing/2014/main" id="{072DCB8B-EEEC-4089-B9BB-34CD22D81339}"/>
              </a:ext>
            </a:extLst>
          </p:cNvPr>
          <p:cNvSpPr/>
          <p:nvPr/>
        </p:nvSpPr>
        <p:spPr>
          <a:xfrm>
            <a:off x="6795117" y="862298"/>
            <a:ext cx="2001094" cy="1750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96FEB-DC97-41BE-8B8D-CF5BB0E18D35}"/>
              </a:ext>
            </a:extLst>
          </p:cNvPr>
          <p:cNvSpPr/>
          <p:nvPr/>
        </p:nvSpPr>
        <p:spPr>
          <a:xfrm>
            <a:off x="6793037" y="2651137"/>
            <a:ext cx="2001094" cy="1750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6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(fill)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8" name="Rectangle 7">
            <a:extLst>
              <a:ext uri="{FF2B5EF4-FFF2-40B4-BE49-F238E27FC236}">
                <a16:creationId xmlns:a16="http://schemas.microsoft.com/office/drawing/2014/main" id="{2B69590C-3870-4CF8-83A0-E610BA1E45F4}"/>
              </a:ext>
            </a:extLst>
          </p:cNvPr>
          <p:cNvSpPr/>
          <p:nvPr/>
        </p:nvSpPr>
        <p:spPr>
          <a:xfrm>
            <a:off x="685800" y="1200150"/>
            <a:ext cx="4572000" cy="3517438"/>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72988A4-4875-4260-826E-F4A0F41D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000247"/>
            <a:ext cx="2953394" cy="3517438"/>
          </a:xfrm>
          <a:prstGeom prst="rect">
            <a:avLst/>
          </a:prstGeom>
        </p:spPr>
      </p:pic>
    </p:spTree>
    <p:extLst>
      <p:ext uri="{BB962C8B-B14F-4D97-AF65-F5344CB8AC3E}">
        <p14:creationId xmlns:p14="http://schemas.microsoft.com/office/powerpoint/2010/main" val="393942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781800" cy="609600"/>
          </a:xfrm>
        </p:spPr>
        <p:txBody>
          <a:bodyPr/>
          <a:lstStyle/>
          <a:p>
            <a:r>
              <a:rPr lang="en-US" dirty="0"/>
              <a:t>Pack (fill and expand)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pic>
        <p:nvPicPr>
          <p:cNvPr id="2" name="Picture 1">
            <a:extLst>
              <a:ext uri="{FF2B5EF4-FFF2-40B4-BE49-F238E27FC236}">
                <a16:creationId xmlns:a16="http://schemas.microsoft.com/office/drawing/2014/main" id="{CCAC7B47-4C53-4964-BDF0-C0705CA6F34E}"/>
              </a:ext>
            </a:extLst>
          </p:cNvPr>
          <p:cNvPicPr>
            <a:picLocks noChangeAspect="1"/>
          </p:cNvPicPr>
          <p:nvPr/>
        </p:nvPicPr>
        <p:blipFill>
          <a:blip r:embed="rId3"/>
          <a:stretch>
            <a:fillRect/>
          </a:stretch>
        </p:blipFill>
        <p:spPr>
          <a:xfrm>
            <a:off x="6400800" y="562493"/>
            <a:ext cx="1923810" cy="4142857"/>
          </a:xfrm>
          <a:prstGeom prst="rect">
            <a:avLst/>
          </a:prstGeom>
        </p:spPr>
      </p:pic>
      <p:sp>
        <p:nvSpPr>
          <p:cNvPr id="9" name="Rectangle 8">
            <a:extLst>
              <a:ext uri="{FF2B5EF4-FFF2-40B4-BE49-F238E27FC236}">
                <a16:creationId xmlns:a16="http://schemas.microsoft.com/office/drawing/2014/main" id="{5A69C1B9-F143-421C-A1AF-7DFE443C17C1}"/>
              </a:ext>
            </a:extLst>
          </p:cNvPr>
          <p:cNvSpPr/>
          <p:nvPr/>
        </p:nvSpPr>
        <p:spPr>
          <a:xfrm>
            <a:off x="685800" y="1200150"/>
            <a:ext cx="4572000" cy="3517438"/>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148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fade">
                                      <p:cBhvr>
                                        <p:cTn id="7" dur="500"/>
                                        <p:tgtEl>
                                          <p:spTgt spid="9">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5490288" cy="609600"/>
          </a:xfrm>
        </p:spPr>
        <p:txBody>
          <a:bodyPr/>
          <a:lstStyle/>
          <a:p>
            <a:r>
              <a:rPr lang="en-US" dirty="0"/>
              <a:t>Pack (fill and expand)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7</a:t>
            </a:fld>
            <a:endParaRPr lang="en-US"/>
          </a:p>
        </p:txBody>
      </p:sp>
      <p:sp>
        <p:nvSpPr>
          <p:cNvPr id="9" name="Rectangle 8">
            <a:extLst>
              <a:ext uri="{FF2B5EF4-FFF2-40B4-BE49-F238E27FC236}">
                <a16:creationId xmlns:a16="http://schemas.microsoft.com/office/drawing/2014/main" id="{5A69C1B9-F143-421C-A1AF-7DFE443C17C1}"/>
              </a:ext>
            </a:extLst>
          </p:cNvPr>
          <p:cNvSpPr/>
          <p:nvPr/>
        </p:nvSpPr>
        <p:spPr>
          <a:xfrm>
            <a:off x="457200" y="945226"/>
            <a:ext cx="5257800" cy="3517438"/>
          </a:xfrm>
          <a:prstGeom prst="rect">
            <a:avLst/>
          </a:prstGeom>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Tkinter.BOTH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132646E-C13D-42E0-9262-00383B6657BF}"/>
              </a:ext>
            </a:extLst>
          </p:cNvPr>
          <p:cNvPicPr>
            <a:picLocks noChangeAspect="1"/>
          </p:cNvPicPr>
          <p:nvPr/>
        </p:nvPicPr>
        <p:blipFill>
          <a:blip r:embed="rId3"/>
          <a:stretch>
            <a:fillRect/>
          </a:stretch>
        </p:blipFill>
        <p:spPr>
          <a:xfrm>
            <a:off x="5566488" y="408375"/>
            <a:ext cx="3390476" cy="4257143"/>
          </a:xfrm>
          <a:prstGeom prst="rect">
            <a:avLst/>
          </a:prstGeom>
        </p:spPr>
      </p:pic>
    </p:spTree>
    <p:extLst>
      <p:ext uri="{BB962C8B-B14F-4D97-AF65-F5344CB8AC3E}">
        <p14:creationId xmlns:p14="http://schemas.microsoft.com/office/powerpoint/2010/main" val="393492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fade">
                                      <p:cBhvr>
                                        <p:cTn id="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(rows)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2" name="Rectangle 1">
            <a:extLst>
              <a:ext uri="{FF2B5EF4-FFF2-40B4-BE49-F238E27FC236}">
                <a16:creationId xmlns:a16="http://schemas.microsoft.com/office/drawing/2014/main" id="{8ACA548E-17F1-4C98-8C30-12DBC837AF20}"/>
              </a:ext>
            </a:extLst>
          </p:cNvPr>
          <p:cNvSpPr/>
          <p:nvPr/>
        </p:nvSpPr>
        <p:spPr>
          <a:xfrm>
            <a:off x="258618" y="768987"/>
            <a:ext cx="6172200" cy="12780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1BC2EF6-54F8-4D7F-825B-8E34893C107D}"/>
              </a:ext>
            </a:extLst>
          </p:cNvPr>
          <p:cNvPicPr>
            <a:picLocks noChangeAspect="1"/>
          </p:cNvPicPr>
          <p:nvPr/>
        </p:nvPicPr>
        <p:blipFill>
          <a:blip r:embed="rId3"/>
          <a:stretch>
            <a:fillRect/>
          </a:stretch>
        </p:blipFill>
        <p:spPr>
          <a:xfrm>
            <a:off x="6430818" y="768987"/>
            <a:ext cx="1971429" cy="1200000"/>
          </a:xfrm>
          <a:prstGeom prst="rect">
            <a:avLst/>
          </a:prstGeom>
        </p:spPr>
      </p:pic>
      <p:pic>
        <p:nvPicPr>
          <p:cNvPr id="10" name="Picture 9">
            <a:extLst>
              <a:ext uri="{FF2B5EF4-FFF2-40B4-BE49-F238E27FC236}">
                <a16:creationId xmlns:a16="http://schemas.microsoft.com/office/drawing/2014/main" id="{779ADD0D-DA1E-4E01-9151-6CEECC28A555}"/>
              </a:ext>
            </a:extLst>
          </p:cNvPr>
          <p:cNvPicPr>
            <a:picLocks noChangeAspect="1"/>
          </p:cNvPicPr>
          <p:nvPr/>
        </p:nvPicPr>
        <p:blipFill>
          <a:blip r:embed="rId4"/>
          <a:stretch>
            <a:fillRect/>
          </a:stretch>
        </p:blipFill>
        <p:spPr>
          <a:xfrm>
            <a:off x="6191276" y="2770768"/>
            <a:ext cx="2390476" cy="1285714"/>
          </a:xfrm>
          <a:prstGeom prst="rect">
            <a:avLst/>
          </a:prstGeom>
        </p:spPr>
      </p:pic>
      <p:sp>
        <p:nvSpPr>
          <p:cNvPr id="11" name="Rectangle 10">
            <a:extLst>
              <a:ext uri="{FF2B5EF4-FFF2-40B4-BE49-F238E27FC236}">
                <a16:creationId xmlns:a16="http://schemas.microsoft.com/office/drawing/2014/main" id="{BD3357CC-2CC3-4195-9296-ACF18A032DFB}"/>
              </a:ext>
            </a:extLst>
          </p:cNvPr>
          <p:cNvSpPr/>
          <p:nvPr/>
        </p:nvSpPr>
        <p:spPr>
          <a:xfrm>
            <a:off x="330200" y="2585225"/>
            <a:ext cx="5384800" cy="1656800"/>
          </a:xfrm>
          <a:prstGeom prst="rect">
            <a:avLst/>
          </a:prstGeom>
        </p:spPr>
        <p:txBody>
          <a:bodyPr wrap="square">
            <a:spAutoFit/>
          </a:bodyPr>
          <a:lstStyle/>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507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500"/>
                                        <p:tgtEl>
                                          <p:spTgt spid="11">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Effect transition="in" filter="fade">
                                      <p:cBhvr>
                                        <p:cTn id="34" dur="500"/>
                                        <p:tgtEl>
                                          <p:spTgt spid="11">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fade">
                                      <p:cBhvr>
                                        <p:cTn id="37" dur="500"/>
                                        <p:tgtEl>
                                          <p:spTgt spid="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2" end="2"/>
                                            </p:txEl>
                                          </p:spTgt>
                                        </p:tgtEl>
                                        <p:attrNameLst>
                                          <p:attrName>style.visibility</p:attrName>
                                        </p:attrNameLst>
                                      </p:cBhvr>
                                      <p:to>
                                        <p:strVal val="visible"/>
                                      </p:to>
                                    </p:set>
                                    <p:animEffect transition="in" filter="fade">
                                      <p:cBhvr>
                                        <p:cTn id="42" dur="500"/>
                                        <p:tgtEl>
                                          <p:spTgt spid="11">
                                            <p:txEl>
                                              <p:pRg st="2" end="2"/>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
                                            <p:txEl>
                                              <p:pRg st="4" end="4"/>
                                            </p:txEl>
                                          </p:spTgt>
                                        </p:tgtEl>
                                        <p:attrNameLst>
                                          <p:attrName>style.visibility</p:attrName>
                                        </p:attrNameLst>
                                      </p:cBhvr>
                                      <p:to>
                                        <p:strVal val="visible"/>
                                      </p:to>
                                    </p:set>
                                    <p:animEffect transition="in" filter="fade">
                                      <p:cBhvr>
                                        <p:cTn id="46" dur="500"/>
                                        <p:tgtEl>
                                          <p:spTgt spid="11">
                                            <p:txEl>
                                              <p:pRg st="4" end="4"/>
                                            </p:txEl>
                                          </p:spTgt>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
                                            <p:txEl>
                                              <p:pRg st="6" end="6"/>
                                            </p:txEl>
                                          </p:spTgt>
                                        </p:tgtEl>
                                        <p:attrNameLst>
                                          <p:attrName>style.visibility</p:attrName>
                                        </p:attrNameLst>
                                      </p:cBhvr>
                                      <p:to>
                                        <p:strVal val="visible"/>
                                      </p:to>
                                    </p:set>
                                    <p:animEffect transition="in" filter="fade">
                                      <p:cBhvr>
                                        <p:cTn id="50" dur="500"/>
                                        <p:tgtEl>
                                          <p:spTgt spid="11">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(columns)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9</a:t>
            </a:fld>
            <a:endParaRPr lang="en-US"/>
          </a:p>
        </p:txBody>
      </p:sp>
      <p:sp>
        <p:nvSpPr>
          <p:cNvPr id="2" name="Rectangle 1">
            <a:extLst>
              <a:ext uri="{FF2B5EF4-FFF2-40B4-BE49-F238E27FC236}">
                <a16:creationId xmlns:a16="http://schemas.microsoft.com/office/drawing/2014/main" id="{8ACA548E-17F1-4C98-8C30-12DBC837AF20}"/>
              </a:ext>
            </a:extLst>
          </p:cNvPr>
          <p:cNvSpPr/>
          <p:nvPr/>
        </p:nvSpPr>
        <p:spPr>
          <a:xfrm>
            <a:off x="228600" y="666751"/>
            <a:ext cx="6172200" cy="12780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1BC2EF6-54F8-4D7F-825B-8E34893C107D}"/>
              </a:ext>
            </a:extLst>
          </p:cNvPr>
          <p:cNvPicPr>
            <a:picLocks noChangeAspect="1"/>
          </p:cNvPicPr>
          <p:nvPr/>
        </p:nvPicPr>
        <p:blipFill>
          <a:blip r:embed="rId3"/>
          <a:stretch>
            <a:fillRect/>
          </a:stretch>
        </p:blipFill>
        <p:spPr>
          <a:xfrm>
            <a:off x="6400800" y="653435"/>
            <a:ext cx="1971429" cy="1200000"/>
          </a:xfrm>
          <a:prstGeom prst="rect">
            <a:avLst/>
          </a:prstGeom>
        </p:spPr>
      </p:pic>
      <p:sp>
        <p:nvSpPr>
          <p:cNvPr id="8" name="Rectangle 7">
            <a:extLst>
              <a:ext uri="{FF2B5EF4-FFF2-40B4-BE49-F238E27FC236}">
                <a16:creationId xmlns:a16="http://schemas.microsoft.com/office/drawing/2014/main" id="{D057553A-CA52-496A-8B44-D4F953E292D6}"/>
              </a:ext>
            </a:extLst>
          </p:cNvPr>
          <p:cNvSpPr/>
          <p:nvPr/>
        </p:nvSpPr>
        <p:spPr>
          <a:xfrm>
            <a:off x="228600" y="2571750"/>
            <a:ext cx="5715000" cy="12780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Tkinter.RIGHT,fill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CD03BAC-B5BB-4288-A6E0-5067C9992368}"/>
              </a:ext>
            </a:extLst>
          </p:cNvPr>
          <p:cNvPicPr>
            <a:picLocks noChangeAspect="1"/>
          </p:cNvPicPr>
          <p:nvPr/>
        </p:nvPicPr>
        <p:blipFill>
          <a:blip r:embed="rId4"/>
          <a:stretch>
            <a:fillRect/>
          </a:stretch>
        </p:blipFill>
        <p:spPr>
          <a:xfrm>
            <a:off x="5486400" y="2343150"/>
            <a:ext cx="3400000" cy="2085714"/>
          </a:xfrm>
          <a:prstGeom prst="rect">
            <a:avLst/>
          </a:prstGeom>
        </p:spPr>
      </p:pic>
    </p:spTree>
    <p:extLst>
      <p:ext uri="{BB962C8B-B14F-4D97-AF65-F5344CB8AC3E}">
        <p14:creationId xmlns:p14="http://schemas.microsoft.com/office/powerpoint/2010/main" val="25929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8924</TotalTime>
  <Words>3691</Words>
  <Application>Microsoft Office PowerPoint</Application>
  <PresentationFormat>On-screen Show (16:9)</PresentationFormat>
  <Paragraphs>546</Paragraphs>
  <Slides>19</Slides>
  <Notes>19</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19</vt:i4>
      </vt:variant>
    </vt:vector>
  </HeadingPairs>
  <TitlesOfParts>
    <vt:vector size="31"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GUI Layout</vt:lpstr>
      <vt:lpstr>See Also</vt:lpstr>
      <vt:lpstr>Pack (defaults)</vt:lpstr>
      <vt:lpstr>Pack (expand)</vt:lpstr>
      <vt:lpstr>Pack (fill)</vt:lpstr>
      <vt:lpstr>Pack (fill and expand)</vt:lpstr>
      <vt:lpstr>Pack (fill and expand)</vt:lpstr>
      <vt:lpstr>Pack (rows)</vt:lpstr>
      <vt:lpstr>Pack (columns)</vt:lpstr>
      <vt:lpstr>Pack (padding)</vt:lpstr>
      <vt:lpstr>Pack (anchor)</vt:lpstr>
      <vt:lpstr>Place</vt:lpstr>
      <vt:lpstr>Grid</vt:lpstr>
      <vt:lpstr>Frames</vt:lpstr>
      <vt:lpstr>HiLo Example</vt:lpstr>
      <vt:lpstr>HiLo Example</vt:lpstr>
      <vt:lpstr>HiLo Example</vt:lpstr>
      <vt:lpstr>PowerPoint Presentation</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319</cp:revision>
  <cp:lastPrinted>2015-07-06T21:44:19Z</cp:lastPrinted>
  <dcterms:created xsi:type="dcterms:W3CDTF">2015-07-04T21:12:26Z</dcterms:created>
  <dcterms:modified xsi:type="dcterms:W3CDTF">2018-02-26T23:46:04Z</dcterms:modified>
</cp:coreProperties>
</file>